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0" r:id="rId3"/>
    <p:sldId id="257" r:id="rId4"/>
    <p:sldId id="356" r:id="rId5"/>
    <p:sldId id="363" r:id="rId6"/>
    <p:sldId id="357" r:id="rId7"/>
    <p:sldId id="364" r:id="rId8"/>
    <p:sldId id="368" r:id="rId9"/>
    <p:sldId id="358" r:id="rId10"/>
    <p:sldId id="366" r:id="rId11"/>
    <p:sldId id="365" r:id="rId12"/>
    <p:sldId id="369" r:id="rId13"/>
    <p:sldId id="359" r:id="rId14"/>
    <p:sldId id="360" r:id="rId15"/>
    <p:sldId id="362" r:id="rId16"/>
    <p:sldId id="361" r:id="rId17"/>
    <p:sldId id="258" r:id="rId18"/>
    <p:sldId id="259" r:id="rId19"/>
    <p:sldId id="260" r:id="rId20"/>
    <p:sldId id="261" r:id="rId21"/>
    <p:sldId id="262" r:id="rId22"/>
    <p:sldId id="352" r:id="rId23"/>
    <p:sldId id="353" r:id="rId24"/>
    <p:sldId id="355" r:id="rId25"/>
    <p:sldId id="354" r:id="rId26"/>
    <p:sldId id="351" r:id="rId27"/>
    <p:sldId id="34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141" autoAdjust="0"/>
  </p:normalViewPr>
  <p:slideViewPr>
    <p:cSldViewPr snapToGrid="0">
      <p:cViewPr varScale="1">
        <p:scale>
          <a:sx n="45" d="100"/>
          <a:sy n="45" d="100"/>
        </p:scale>
        <p:origin x="7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7EC8C4-DE30-4C09-B239-E49BF4380AA5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C1143-DBAB-4668-A58A-DB3AD5890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365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精确、光滑的</a:t>
            </a:r>
            <a:r>
              <a:rPr lang="en-US" altLang="zh-CN" dirty="0"/>
              <a:t>retinotopy</a:t>
            </a:r>
            <a:r>
              <a:rPr lang="zh-CN" altLang="en-US" dirty="0"/>
              <a:t>需要不同类型的功能图保持对齐来实现特征检测全覆盖！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C1143-DBAB-4668-A58A-DB3AD58900F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559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精确、光滑的</a:t>
            </a:r>
            <a:r>
              <a:rPr lang="en-US" altLang="zh-CN" dirty="0"/>
              <a:t>retinotopy</a:t>
            </a:r>
            <a:r>
              <a:rPr lang="zh-CN" altLang="en-US" dirty="0"/>
              <a:t>需要不同类型的功能图保持对齐来实现特征检测全覆盖！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C1143-DBAB-4668-A58A-DB3AD58900F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110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精确、光滑的</a:t>
            </a:r>
            <a:r>
              <a:rPr lang="en-US" altLang="zh-CN" dirty="0"/>
              <a:t>retinotopy</a:t>
            </a:r>
            <a:r>
              <a:rPr lang="zh-CN" altLang="en-US" dirty="0"/>
              <a:t>需要不同类型的功能图保持对齐来实现特征检测全覆盖！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C1143-DBAB-4668-A58A-DB3AD58900F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00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C1143-DBAB-4668-A58A-DB3AD58900F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894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C1143-DBAB-4668-A58A-DB3AD58900F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7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5CE2A-B47B-677C-E459-50A87E8C58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4C68634-36C1-CDCA-F0E8-0BC086C66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C8E488-8A1A-BCCA-596E-FC6D4C9E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07FA4C-3497-8257-EFF4-45E86813E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046E9-BD28-5679-6ADC-2D2566C27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43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8CA05F-9FEE-3B6D-4376-6695B1CE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31338F-C9E5-E44F-AB80-A7DE9EBBE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200970-D6F6-4E68-73A3-30782930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19C462-B3FC-38B8-2848-427B64937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FE5E3A-D825-7D96-7683-EE7DA7E53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91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6E3C6DB-EADA-110E-0EFF-FC5FE6A5D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D67165A-3124-A1E5-CCB8-0EC62F45B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5D7A8A-A69A-86BF-60F4-416B07FF6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ECAFC0-6AE7-DA8E-541D-EE5E2F62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5307BC-40C7-B523-5D26-EBD9B9AAE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729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9398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464BC-ACDE-CABD-C5EA-E4C4A6CF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18822C-2A55-CCC9-9E9A-CF7B9228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CA8836-1F12-E878-EF49-D0A602BDC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1B6227-2BCC-1DE0-B6FD-6EA050FAB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8A14B0-876A-BAAB-0E2C-844E6EE2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5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5C7C52-A70D-24F2-EBEF-D0287740F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E9BAC6-A0D2-7C08-99F9-6CBE9AC47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9A7348-2C84-5D95-91E6-86EBE7C9A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A156AF-81F1-8A35-EB56-217372CD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E1A58E-9B76-7F54-5D8D-316FFDBD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117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63F7C2-8032-7C72-2FE8-F59AD49E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F1878F-55BE-10A6-09DC-530E8B82D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7FCEE7-AB82-9FDF-E7FB-A13D21BA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832E01-3DE9-44C4-C433-F69C7966E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20F970-8DE9-4361-1F39-BBD02D147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B9583C-C2F1-3F67-A49F-5D9B8DD43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265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B758CA-3CD0-5C23-9744-5B4A1A71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533E1E-D0C9-536B-B010-0FEEFB6FE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FF65A8-2D3E-D9A4-040A-A81978F7A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2EF179-8A6D-CE95-C2B5-85EDFE66D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0DA8CB1-C8D4-EC4F-AAB8-83572C393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DC19FE2-A537-25C4-9A25-703B2588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9A5EC92-FD1F-3E31-2EB4-C8F6BC61E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B212822-F425-40BF-B170-CB47F484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67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CC8B3C-1178-7047-942B-9338DE72B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7A8F717-DE41-42A1-B474-C83C80EFA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3A9402-494A-A858-5E58-FFC5A16AA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1253F1-8AB9-A31F-25C1-9CEF009C2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528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2255269-1BF8-9DFD-6BD6-DFF8A7FFE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A172E64-1037-952F-689A-D2F2F5E8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FEB5045-BAA7-5D16-C35E-37E513B7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25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723DD-0347-312B-F21E-3699426C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01E8F8-B846-9527-B8D0-6A0AC466E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344331-87AC-63CD-4CFD-0E37A9DDC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CE324E-A2AC-0678-2B88-E274627B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FFCF74-FD67-5B63-3E14-94B10586D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2C1AFE-04CE-76AB-4B13-45A98805E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669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BA08B-F55D-9956-6D66-6D056398F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B60735E-A202-1A22-7C5E-6406272C35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01A41D-1A44-01D7-DB14-CA29FECDA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7B574E-C3FC-83A6-0E77-FA8997B8B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73273F-ABDF-1C20-26ED-ECAFF6F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340848-C2FD-3E68-32A6-E64A8FFD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44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DAC63B-01D3-D765-A2A4-7FA227656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FEE0DB-02AD-2DEF-B719-7E7B91342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628B0C-5AD0-7C4D-5733-6483D3E03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39E1C-B77B-4829-ACC8-BA183AA44B63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509E93-05B4-08A5-5D7C-46D3DBB10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566FE4-7656-D683-E2A1-5E341AFE9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A9BCE-3D67-4886-AA7F-57A94781A2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23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C3B44-AEAE-2BF2-3E7E-299C35552D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调研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115BCA-C816-3539-A35F-277C288522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20220627</a:t>
            </a:r>
          </a:p>
          <a:p>
            <a:r>
              <a:rPr lang="zh-CN" altLang="en-US" dirty="0"/>
              <a:t>陈雯婕</a:t>
            </a:r>
          </a:p>
        </p:txBody>
      </p:sp>
    </p:spTree>
    <p:extLst>
      <p:ext uri="{BB962C8B-B14F-4D97-AF65-F5344CB8AC3E}">
        <p14:creationId xmlns:p14="http://schemas.microsoft.com/office/powerpoint/2010/main" val="1558891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8552EA-46A3-6385-1DE0-21EF15D8FB2F}"/>
              </a:ext>
            </a:extLst>
          </p:cNvPr>
          <p:cNvSpPr txBox="1"/>
          <p:nvPr/>
        </p:nvSpPr>
        <p:spPr>
          <a:xfrm>
            <a:off x="1156139" y="136635"/>
            <a:ext cx="1013197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精确测量细胞的感受野：</a:t>
            </a:r>
            <a:endParaRPr lang="en-US" altLang="zh-CN" sz="2000" dirty="0"/>
          </a:p>
          <a:p>
            <a:r>
              <a:rPr lang="en-US" altLang="zh-CN" sz="2000" dirty="0"/>
              <a:t>V1</a:t>
            </a:r>
            <a:r>
              <a:rPr lang="zh-CN" altLang="en-US" sz="2000" dirty="0"/>
              <a:t>细胞的</a:t>
            </a:r>
            <a:r>
              <a:rPr lang="en-US" altLang="zh-CN" sz="2000" dirty="0"/>
              <a:t>retinotopy</a:t>
            </a:r>
            <a:r>
              <a:rPr lang="zh-CN" altLang="en-US" sz="2000" dirty="0"/>
              <a:t>投射是非常精确；</a:t>
            </a:r>
            <a:endParaRPr lang="en-US" altLang="zh-CN" sz="2000" dirty="0"/>
          </a:p>
          <a:p>
            <a:r>
              <a:rPr lang="zh-CN" altLang="en-US" sz="2000" dirty="0"/>
              <a:t>从</a:t>
            </a:r>
            <a:r>
              <a:rPr lang="en-US" altLang="zh-CN" sz="2000" dirty="0"/>
              <a:t>A B</a:t>
            </a:r>
            <a:r>
              <a:rPr lang="zh-CN" altLang="en-US" sz="2000" dirty="0"/>
              <a:t>图可以看出：相邻细胞所具有的感受野</a:t>
            </a:r>
            <a:r>
              <a:rPr lang="en-US" altLang="zh-CN" sz="2000" dirty="0"/>
              <a:t>(</a:t>
            </a:r>
            <a:r>
              <a:rPr lang="zh-CN" altLang="en-US" sz="2000" dirty="0"/>
              <a:t>颜色</a:t>
            </a:r>
            <a:r>
              <a:rPr lang="en-US" altLang="zh-CN" sz="2000" dirty="0"/>
              <a:t>)</a:t>
            </a:r>
            <a:r>
              <a:rPr lang="zh-CN" altLang="en-US" sz="2000" dirty="0"/>
              <a:t>相似</a:t>
            </a:r>
            <a:endParaRPr lang="en-US" altLang="zh-CN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CE908F-688C-BD4D-0D9F-093AFA5E4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2" y="1246890"/>
            <a:ext cx="11419605" cy="483208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53B5A03-1F41-8508-F0F1-CB18BF8C34F1}"/>
              </a:ext>
            </a:extLst>
          </p:cNvPr>
          <p:cNvSpPr/>
          <p:nvPr/>
        </p:nvSpPr>
        <p:spPr>
          <a:xfrm>
            <a:off x="336332" y="1278779"/>
            <a:ext cx="7220605" cy="4831724"/>
          </a:xfrm>
          <a:prstGeom prst="rect">
            <a:avLst/>
          </a:prstGeom>
          <a:noFill/>
          <a:ln w="349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453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8552EA-46A3-6385-1DE0-21EF15D8FB2F}"/>
              </a:ext>
            </a:extLst>
          </p:cNvPr>
          <p:cNvSpPr txBox="1"/>
          <p:nvPr/>
        </p:nvSpPr>
        <p:spPr>
          <a:xfrm>
            <a:off x="1387365" y="636682"/>
            <a:ext cx="101319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不同位置的感受野上均有检测某个朝向特征的细胞：</a:t>
            </a:r>
            <a:endParaRPr lang="en-US" altLang="zh-CN" sz="2000" dirty="0"/>
          </a:p>
          <a:p>
            <a:r>
              <a:rPr lang="zh-CN" altLang="en-US" sz="2000" dirty="0"/>
              <a:t>见下图：这群具有十分相似的朝向偏好的细胞具有不太相似感受野！，</a:t>
            </a:r>
            <a:endParaRPr lang="en-US" altLang="zh-CN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CE908F-688C-BD4D-0D9F-093AFA5E4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2" y="1439725"/>
            <a:ext cx="11419605" cy="483208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53B5A03-1F41-8508-F0F1-CB18BF8C34F1}"/>
              </a:ext>
            </a:extLst>
          </p:cNvPr>
          <p:cNvSpPr/>
          <p:nvPr/>
        </p:nvSpPr>
        <p:spPr>
          <a:xfrm>
            <a:off x="401962" y="1556865"/>
            <a:ext cx="11388075" cy="2458082"/>
          </a:xfrm>
          <a:prstGeom prst="rect">
            <a:avLst/>
          </a:prstGeom>
          <a:noFill/>
          <a:ln w="349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F6B0A76-F1D5-3802-6CB6-5E42BA33C44A}"/>
              </a:ext>
            </a:extLst>
          </p:cNvPr>
          <p:cNvSpPr txBox="1"/>
          <p:nvPr/>
        </p:nvSpPr>
        <p:spPr>
          <a:xfrm>
            <a:off x="1282261" y="169971"/>
            <a:ext cx="9722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FF0000"/>
                </a:solidFill>
              </a:rPr>
              <a:t>揭示了：在</a:t>
            </a:r>
            <a:r>
              <a:rPr lang="en-US" altLang="zh-CN" sz="2000" dirty="0">
                <a:solidFill>
                  <a:srgbClr val="FF0000"/>
                </a:solidFill>
              </a:rPr>
              <a:t>V1</a:t>
            </a:r>
            <a:r>
              <a:rPr lang="zh-CN" altLang="en-US" sz="2000" dirty="0">
                <a:solidFill>
                  <a:srgbClr val="FF0000"/>
                </a:solidFill>
              </a:rPr>
              <a:t>所具有的精准的</a:t>
            </a:r>
            <a:r>
              <a:rPr lang="en-US" altLang="zh-CN" sz="2000" dirty="0">
                <a:solidFill>
                  <a:srgbClr val="FF0000"/>
                </a:solidFill>
              </a:rPr>
              <a:t>retinotopy</a:t>
            </a:r>
            <a:r>
              <a:rPr lang="zh-CN" altLang="en-US" sz="2000" dirty="0">
                <a:solidFill>
                  <a:srgbClr val="FF0000"/>
                </a:solidFill>
              </a:rPr>
              <a:t>投射下，朝向图如何形成对视野的密铺！</a:t>
            </a:r>
          </a:p>
        </p:txBody>
      </p:sp>
    </p:spTree>
    <p:extLst>
      <p:ext uri="{BB962C8B-B14F-4D97-AF65-F5344CB8AC3E}">
        <p14:creationId xmlns:p14="http://schemas.microsoft.com/office/powerpoint/2010/main" val="861723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8552EA-46A3-6385-1DE0-21EF15D8FB2F}"/>
              </a:ext>
            </a:extLst>
          </p:cNvPr>
          <p:cNvSpPr txBox="1"/>
          <p:nvPr/>
        </p:nvSpPr>
        <p:spPr>
          <a:xfrm>
            <a:off x="1387365" y="636682"/>
            <a:ext cx="101319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在相似的感受野上均有检测各种不同朝向特征的细胞</a:t>
            </a:r>
            <a:endParaRPr lang="en-US" altLang="zh-CN" sz="2000" dirty="0"/>
          </a:p>
          <a:p>
            <a:r>
              <a:rPr lang="zh-CN" altLang="en-US" sz="2000" dirty="0"/>
              <a:t>下见图：这群具有很不相同朝向偏好的细胞的感受野比较相似</a:t>
            </a:r>
            <a:endParaRPr lang="en-US" altLang="zh-CN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CE908F-688C-BD4D-0D9F-093AFA5E4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2" y="1439725"/>
            <a:ext cx="11419605" cy="483208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53B5A03-1F41-8508-F0F1-CB18BF8C34F1}"/>
              </a:ext>
            </a:extLst>
          </p:cNvPr>
          <p:cNvSpPr/>
          <p:nvPr/>
        </p:nvSpPr>
        <p:spPr>
          <a:xfrm>
            <a:off x="401962" y="4005771"/>
            <a:ext cx="11388075" cy="2458082"/>
          </a:xfrm>
          <a:prstGeom prst="rect">
            <a:avLst/>
          </a:prstGeom>
          <a:noFill/>
          <a:ln w="349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B86B0DE-02AF-95C3-6713-831130F18251}"/>
              </a:ext>
            </a:extLst>
          </p:cNvPr>
          <p:cNvSpPr txBox="1"/>
          <p:nvPr/>
        </p:nvSpPr>
        <p:spPr>
          <a:xfrm>
            <a:off x="1282261" y="169971"/>
            <a:ext cx="9722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FF0000"/>
                </a:solidFill>
              </a:rPr>
              <a:t>揭示了：在</a:t>
            </a:r>
            <a:r>
              <a:rPr lang="en-US" altLang="zh-CN" sz="2000" dirty="0">
                <a:solidFill>
                  <a:srgbClr val="FF0000"/>
                </a:solidFill>
              </a:rPr>
              <a:t>V1</a:t>
            </a:r>
            <a:r>
              <a:rPr lang="zh-CN" altLang="en-US" sz="2000" dirty="0">
                <a:solidFill>
                  <a:srgbClr val="FF0000"/>
                </a:solidFill>
              </a:rPr>
              <a:t>所具有的精准的</a:t>
            </a:r>
            <a:r>
              <a:rPr lang="en-US" altLang="zh-CN" sz="2000" dirty="0">
                <a:solidFill>
                  <a:srgbClr val="FF0000"/>
                </a:solidFill>
              </a:rPr>
              <a:t>retinotopy</a:t>
            </a:r>
            <a:r>
              <a:rPr lang="zh-CN" altLang="en-US" sz="2000" dirty="0">
                <a:solidFill>
                  <a:srgbClr val="FF0000"/>
                </a:solidFill>
              </a:rPr>
              <a:t>投射下，朝向图如何形成对视野的密铺！</a:t>
            </a:r>
          </a:p>
        </p:txBody>
      </p:sp>
    </p:spTree>
    <p:extLst>
      <p:ext uri="{BB962C8B-B14F-4D97-AF65-F5344CB8AC3E}">
        <p14:creationId xmlns:p14="http://schemas.microsoft.com/office/powerpoint/2010/main" val="2525221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AC1E742-5100-0A0E-DED0-8133FB71BDAB}"/>
              </a:ext>
            </a:extLst>
          </p:cNvPr>
          <p:cNvSpPr txBox="1"/>
          <p:nvPr/>
        </p:nvSpPr>
        <p:spPr>
          <a:xfrm>
            <a:off x="441016" y="176461"/>
            <a:ext cx="63538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视觉系统具有多条并行通路：</a:t>
            </a:r>
            <a:endParaRPr lang="en-US" altLang="zh-CN" dirty="0"/>
          </a:p>
          <a:p>
            <a:r>
              <a:rPr lang="en-US" altLang="zh-CN" dirty="0"/>
              <a:t>Q</a:t>
            </a:r>
            <a:r>
              <a:rPr lang="zh-CN" altLang="en-US" dirty="0"/>
              <a:t>：按照早期视觉处理的并行通路理论，</a:t>
            </a:r>
            <a:r>
              <a:rPr lang="en-US" altLang="zh-CN" dirty="0"/>
              <a:t>V1</a:t>
            </a:r>
            <a:r>
              <a:rPr lang="zh-CN" altLang="en-US" dirty="0"/>
              <a:t>里编码形状和颜色的通路真的在物理上分割开的么？还是具有共享？？</a:t>
            </a: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V1</a:t>
            </a:r>
            <a:r>
              <a:rPr lang="zh-CN" altLang="en-US" dirty="0">
                <a:solidFill>
                  <a:srgbClr val="FF0000"/>
                </a:solidFill>
              </a:rPr>
              <a:t>里编码颜色和形状的环路具有一定程度的共享！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94C8ED-1914-3C71-821D-60D6AF69C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16" y="1454083"/>
            <a:ext cx="5863671" cy="19749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AAFE934-C657-BE03-8DF5-49D79C09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16" y="3582713"/>
            <a:ext cx="8305942" cy="309882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D62AE9D-73D8-8C53-430D-D3DBBB4D0E99}"/>
              </a:ext>
            </a:extLst>
          </p:cNvPr>
          <p:cNvSpPr txBox="1"/>
          <p:nvPr/>
        </p:nvSpPr>
        <p:spPr>
          <a:xfrm>
            <a:off x="6390290" y="3015294"/>
            <a:ext cx="15660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2019-Science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18463F4-2AA1-E58D-E3BB-E96AD0032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5032" y="176461"/>
            <a:ext cx="2835392" cy="259292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A1AE23A-009E-91C0-E9B5-11840EB8F59F}"/>
              </a:ext>
            </a:extLst>
          </p:cNvPr>
          <p:cNvSpPr txBox="1"/>
          <p:nvPr/>
        </p:nvSpPr>
        <p:spPr>
          <a:xfrm>
            <a:off x="10710424" y="888147"/>
            <a:ext cx="11246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之前的认识 </a:t>
            </a:r>
            <a:r>
              <a:rPr lang="zh-CN" altLang="en-US" sz="1400" dirty="0"/>
              <a:t>：</a:t>
            </a:r>
            <a:endParaRPr lang="en-US" altLang="zh-CN" sz="1400" dirty="0"/>
          </a:p>
          <a:p>
            <a:r>
              <a:rPr lang="en-US" altLang="zh-CN" sz="1400" dirty="0"/>
              <a:t>CO blob: </a:t>
            </a:r>
            <a:r>
              <a:rPr lang="zh-CN" altLang="en-US" sz="1400" dirty="0"/>
              <a:t>对颜色更敏感</a:t>
            </a:r>
            <a:endParaRPr lang="en-US" altLang="zh-CN" sz="1400" dirty="0"/>
          </a:p>
          <a:p>
            <a:r>
              <a:rPr lang="en-US" altLang="zh-CN" sz="1400" dirty="0" err="1"/>
              <a:t>Interblob</a:t>
            </a:r>
            <a:r>
              <a:rPr lang="en-US" altLang="zh-CN" sz="1400" dirty="0"/>
              <a:t>:</a:t>
            </a:r>
            <a:r>
              <a:rPr lang="zh-CN" altLang="en-US" sz="1400" dirty="0"/>
              <a:t>对形状更敏感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3CA6E6B-2144-4547-DA6F-E9CEA8EC4290}"/>
              </a:ext>
            </a:extLst>
          </p:cNvPr>
          <p:cNvSpPr txBox="1"/>
          <p:nvPr/>
        </p:nvSpPr>
        <p:spPr>
          <a:xfrm>
            <a:off x="9110032" y="3899172"/>
            <a:ext cx="28353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可视化猕猴</a:t>
            </a:r>
            <a:r>
              <a:rPr lang="en-US" altLang="zh-CN" sz="1400" dirty="0"/>
              <a:t>V1 L2/3</a:t>
            </a:r>
            <a:r>
              <a:rPr lang="zh-CN" altLang="en-US" sz="1400" dirty="0"/>
              <a:t>层神经元神经元对颜色偏好、朝向偏好以及最强响应的颜色。</a:t>
            </a:r>
            <a:endParaRPr lang="en-US" altLang="zh-CN" sz="1400" dirty="0"/>
          </a:p>
          <a:p>
            <a:r>
              <a:rPr lang="zh-CN" altLang="en-US" sz="1400" dirty="0"/>
              <a:t>部分符合</a:t>
            </a:r>
            <a:r>
              <a:rPr lang="zh-CN" altLang="en-US" sz="1400" dirty="0">
                <a:solidFill>
                  <a:srgbClr val="FF0000"/>
                </a:solidFill>
              </a:rPr>
              <a:t>之前的认知</a:t>
            </a:r>
            <a:r>
              <a:rPr lang="zh-CN" altLang="en-US" sz="1400" dirty="0"/>
              <a:t>。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dirty="0"/>
              <a:t>指标：</a:t>
            </a:r>
            <a:endParaRPr lang="en-US" altLang="zh-CN" sz="1400" dirty="0"/>
          </a:p>
          <a:p>
            <a:r>
              <a:rPr lang="en-US" altLang="zh-CN" sz="1400" dirty="0"/>
              <a:t>CPI</a:t>
            </a:r>
            <a:r>
              <a:rPr lang="zh-CN" altLang="en-US" sz="1400" dirty="0"/>
              <a:t>：对颜色的偏好程度</a:t>
            </a:r>
            <a:r>
              <a:rPr lang="en-US" altLang="zh-CN" sz="1400" dirty="0"/>
              <a:t>,[-1,1]</a:t>
            </a:r>
          </a:p>
          <a:p>
            <a:r>
              <a:rPr lang="en-US" altLang="zh-CN" sz="1400" dirty="0"/>
              <a:t>OSI</a:t>
            </a:r>
            <a:r>
              <a:rPr lang="zh-CN" altLang="en-US" sz="1400" dirty="0"/>
              <a:t>：对朝向的偏好程度</a:t>
            </a:r>
            <a:r>
              <a:rPr lang="en-US" altLang="zh-CN" sz="1400" dirty="0"/>
              <a:t>, [0,1]</a:t>
            </a:r>
          </a:p>
          <a:p>
            <a:endParaRPr lang="en-US" altLang="zh-CN" sz="14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3B1ADFF-9449-AE26-D248-E9EFC819E5BD}"/>
              </a:ext>
            </a:extLst>
          </p:cNvPr>
          <p:cNvSpPr/>
          <p:nvPr/>
        </p:nvSpPr>
        <p:spPr>
          <a:xfrm>
            <a:off x="3174124" y="4351283"/>
            <a:ext cx="430924" cy="472965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A4F541A7-88C7-894A-2D46-C8D11A8F3A69}"/>
              </a:ext>
            </a:extLst>
          </p:cNvPr>
          <p:cNvSpPr/>
          <p:nvPr/>
        </p:nvSpPr>
        <p:spPr>
          <a:xfrm>
            <a:off x="5228896" y="4351283"/>
            <a:ext cx="430924" cy="472965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DE9B509-0FEB-F13D-D33D-B75FF44FCD1E}"/>
              </a:ext>
            </a:extLst>
          </p:cNvPr>
          <p:cNvSpPr/>
          <p:nvPr/>
        </p:nvSpPr>
        <p:spPr>
          <a:xfrm>
            <a:off x="7294178" y="4347341"/>
            <a:ext cx="430924" cy="472965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722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6661AB-6CD3-D104-4DB1-A3BCD3C72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632" y="170180"/>
            <a:ext cx="5677629" cy="453225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4800270-D794-742B-5CAF-CDAE3738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3" y="950754"/>
            <a:ext cx="5495403" cy="20502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E6FE22-E756-FCD9-7073-BFED8877E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277" y="3160054"/>
            <a:ext cx="5677629" cy="210858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2B7E7A-9773-2F88-8EC5-BADA04BA6F7F}"/>
              </a:ext>
            </a:extLst>
          </p:cNvPr>
          <p:cNvSpPr txBox="1"/>
          <p:nvPr/>
        </p:nvSpPr>
        <p:spPr>
          <a:xfrm>
            <a:off x="6852745" y="4932853"/>
            <a:ext cx="48873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右上角：</a:t>
            </a:r>
            <a:r>
              <a:rPr lang="zh-CN" altLang="en-US" dirty="0">
                <a:solidFill>
                  <a:srgbClr val="FF0000"/>
                </a:solidFill>
              </a:rPr>
              <a:t>存在很多同时对颜色和朝向敏感即对特定颜色的朝向敏感的细胞</a:t>
            </a:r>
            <a:r>
              <a:rPr lang="en-US" altLang="zh-CN" dirty="0">
                <a:solidFill>
                  <a:srgbClr val="FF0000"/>
                </a:solidFill>
              </a:rPr>
              <a:t>-&gt;</a:t>
            </a:r>
            <a:r>
              <a:rPr lang="zh-CN" altLang="en-US" dirty="0">
                <a:solidFill>
                  <a:srgbClr val="FF0000"/>
                </a:solidFill>
              </a:rPr>
              <a:t>细胞的tuning具有很强的特异性。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6D3196-194D-06A6-5BF4-B8B4F4CA7034}"/>
              </a:ext>
            </a:extLst>
          </p:cNvPr>
          <p:cNvSpPr/>
          <p:nvPr/>
        </p:nvSpPr>
        <p:spPr>
          <a:xfrm>
            <a:off x="9884560" y="862267"/>
            <a:ext cx="1744717" cy="1859911"/>
          </a:xfrm>
          <a:prstGeom prst="rect">
            <a:avLst/>
          </a:prstGeom>
          <a:noFill/>
          <a:ln w="66675"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83F3B5-7677-EAEC-1BDE-3C0DF2FF528F}"/>
              </a:ext>
            </a:extLst>
          </p:cNvPr>
          <p:cNvSpPr txBox="1"/>
          <p:nvPr/>
        </p:nvSpPr>
        <p:spPr>
          <a:xfrm>
            <a:off x="9742714" y="4289359"/>
            <a:ext cx="2769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对颜色的偏好程度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E09A50-3710-82B2-4648-27032FFBB1E4}"/>
              </a:ext>
            </a:extLst>
          </p:cNvPr>
          <p:cNvSpPr txBox="1"/>
          <p:nvPr/>
        </p:nvSpPr>
        <p:spPr>
          <a:xfrm rot="16200000">
            <a:off x="3168856" y="457591"/>
            <a:ext cx="6253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对朝向的偏好程度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9CA4B25-26F6-10E8-E32E-71A485C39615}"/>
              </a:ext>
            </a:extLst>
          </p:cNvPr>
          <p:cNvSpPr txBox="1"/>
          <p:nvPr/>
        </p:nvSpPr>
        <p:spPr>
          <a:xfrm>
            <a:off x="451944" y="5427679"/>
            <a:ext cx="62536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可视化猕猴</a:t>
            </a:r>
            <a:r>
              <a:rPr lang="en-US" altLang="zh-CN" sz="1800" dirty="0"/>
              <a:t>V1 L2/3</a:t>
            </a:r>
            <a:r>
              <a:rPr lang="zh-CN" altLang="en-US" sz="1800" dirty="0"/>
              <a:t>层神经元最强响应的颜色分布：</a:t>
            </a:r>
            <a:endParaRPr lang="en-US" altLang="zh-CN" sz="1800" dirty="0"/>
          </a:p>
          <a:p>
            <a:r>
              <a:rPr lang="en-US" altLang="zh-CN" sz="1800" dirty="0"/>
              <a:t>V1</a:t>
            </a:r>
            <a:r>
              <a:rPr lang="zh-CN" altLang="en-US" sz="1800" dirty="0"/>
              <a:t>中对红色和蓝色</a:t>
            </a:r>
            <a:r>
              <a:rPr lang="en-US" altLang="zh-CN" sz="1800" dirty="0"/>
              <a:t>(</a:t>
            </a:r>
            <a:r>
              <a:rPr lang="zh-CN" altLang="en-US" sz="1800" dirty="0"/>
              <a:t>可见光谱边缘</a:t>
            </a:r>
            <a:r>
              <a:rPr lang="en-US" altLang="zh-CN" sz="1800" dirty="0"/>
              <a:t>)</a:t>
            </a:r>
            <a:r>
              <a:rPr lang="zh-CN" altLang="en-US" sz="1800" dirty="0"/>
              <a:t>的偏好的细胞更多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774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AD31960-615A-3431-A6A1-C16B04FE1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17" y="416289"/>
            <a:ext cx="10709336" cy="356713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EE5BE09-15D6-5D69-42B7-C930B7CFE031}"/>
              </a:ext>
            </a:extLst>
          </p:cNvPr>
          <p:cNvSpPr txBox="1"/>
          <p:nvPr/>
        </p:nvSpPr>
        <p:spPr>
          <a:xfrm>
            <a:off x="1597570" y="4612572"/>
            <a:ext cx="923859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皮层中被</a:t>
            </a:r>
            <a:r>
              <a:rPr lang="en-US" altLang="zh-CN" sz="2000" dirty="0"/>
              <a:t>CO</a:t>
            </a:r>
            <a:r>
              <a:rPr lang="zh-CN" altLang="en-US" sz="2000" dirty="0"/>
              <a:t>染色的强度与偏好红、蓝、绿、不偏好颜色的细胞分布之间的关系：</a:t>
            </a:r>
            <a:endParaRPr lang="en-US" altLang="zh-CN" sz="2000" dirty="0"/>
          </a:p>
          <a:p>
            <a:pPr marL="457200" indent="-457200">
              <a:buAutoNum type="arabicPeriod"/>
            </a:pPr>
            <a:r>
              <a:rPr lang="zh-CN" altLang="en-US" sz="2000" dirty="0"/>
              <a:t>偏好绿色的细胞主要分布在被</a:t>
            </a:r>
            <a:r>
              <a:rPr lang="en-US" altLang="zh-CN" sz="2000" dirty="0"/>
              <a:t>CO</a:t>
            </a:r>
            <a:r>
              <a:rPr lang="zh-CN" altLang="en-US" sz="2000" dirty="0"/>
              <a:t>染色程度更强的区域；偏好红色的细胞的分布并没有对</a:t>
            </a:r>
            <a:r>
              <a:rPr lang="en-US" altLang="zh-CN" sz="2000" dirty="0"/>
              <a:t>CO</a:t>
            </a:r>
            <a:r>
              <a:rPr lang="zh-CN" altLang="en-US" sz="2000" dirty="0"/>
              <a:t>染色强度有偏好；</a:t>
            </a:r>
            <a:endParaRPr lang="en-US" altLang="zh-CN" sz="2000" dirty="0"/>
          </a:p>
          <a:p>
            <a:pPr marL="457200" indent="-457200">
              <a:buAutoNum type="arabicPeriod"/>
            </a:pPr>
            <a:r>
              <a:rPr lang="zh-CN" altLang="en-US" sz="2000" dirty="0"/>
              <a:t>偏好绿色的细胞的朝向选择性最弱。</a:t>
            </a:r>
            <a:endParaRPr lang="en-US" altLang="zh-CN" sz="2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968606E-0A93-0CD3-2CD9-F5F77DEB91C2}"/>
              </a:ext>
            </a:extLst>
          </p:cNvPr>
          <p:cNvSpPr txBox="1"/>
          <p:nvPr/>
        </p:nvSpPr>
        <p:spPr>
          <a:xfrm>
            <a:off x="1400367" y="4097941"/>
            <a:ext cx="89758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偏好不同颜色的细胞的分布有一定规则：它与皮层里被</a:t>
            </a:r>
            <a:r>
              <a:rPr lang="en-US" altLang="zh-CN" sz="2000" dirty="0">
                <a:solidFill>
                  <a:srgbClr val="FF0000"/>
                </a:solidFill>
              </a:rPr>
              <a:t>CO</a:t>
            </a:r>
            <a:r>
              <a:rPr lang="zh-CN" altLang="en-US" sz="2000" dirty="0">
                <a:solidFill>
                  <a:srgbClr val="FF0000"/>
                </a:solidFill>
              </a:rPr>
              <a:t>染色的强度有关</a:t>
            </a:r>
          </a:p>
        </p:txBody>
      </p:sp>
    </p:spTree>
    <p:extLst>
      <p:ext uri="{BB962C8B-B14F-4D97-AF65-F5344CB8AC3E}">
        <p14:creationId xmlns:p14="http://schemas.microsoft.com/office/powerpoint/2010/main" val="2886948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EEA16C-6791-570C-BC7F-120086E83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1" r="46816"/>
          <a:stretch/>
        </p:blipFill>
        <p:spPr>
          <a:xfrm>
            <a:off x="726761" y="2623031"/>
            <a:ext cx="4126745" cy="348703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ED5E93-5F57-6167-2F41-F8F29A7E1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413" y="220807"/>
            <a:ext cx="3090293" cy="227064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4944883-218E-52F2-A346-BF247D21C9E2}"/>
              </a:ext>
            </a:extLst>
          </p:cNvPr>
          <p:cNvSpPr txBox="1"/>
          <p:nvPr/>
        </p:nvSpPr>
        <p:spPr>
          <a:xfrm>
            <a:off x="5822731" y="620112"/>
            <a:ext cx="532874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总结：</a:t>
            </a:r>
            <a:endParaRPr lang="en-US" altLang="zh-CN" sz="2000" b="1" dirty="0"/>
          </a:p>
          <a:p>
            <a:endParaRPr lang="en-US" altLang="zh-CN" dirty="0"/>
          </a:p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里的具有丰富的功能图：</a:t>
            </a:r>
            <a:endParaRPr lang="en-US" altLang="zh-CN" dirty="0"/>
          </a:p>
          <a:p>
            <a:r>
              <a:rPr lang="zh-CN" altLang="en-US" dirty="0"/>
              <a:t>朝向图，眼优势图，空间频率图</a:t>
            </a:r>
            <a:endParaRPr lang="en-US" altLang="zh-CN" dirty="0"/>
          </a:p>
          <a:p>
            <a:r>
              <a:rPr lang="en-US" altLang="zh-CN" dirty="0"/>
              <a:t>Q</a:t>
            </a:r>
            <a:r>
              <a:rPr lang="zh-CN" altLang="en-US" dirty="0"/>
              <a:t>：针对静态视觉信号，朝向图、空间频率图、眼优势图</a:t>
            </a:r>
            <a:r>
              <a:rPr lang="en-US" altLang="zh-CN" dirty="0"/>
              <a:t>(</a:t>
            </a:r>
            <a:r>
              <a:rPr lang="zh-CN" altLang="en-US" dirty="0"/>
              <a:t>两两</a:t>
            </a:r>
            <a:r>
              <a:rPr lang="en-US" altLang="zh-CN" dirty="0"/>
              <a:t>/</a:t>
            </a:r>
            <a:r>
              <a:rPr lang="zh-CN" altLang="en-US" dirty="0"/>
              <a:t>三者</a:t>
            </a:r>
            <a:r>
              <a:rPr lang="en-US" altLang="zh-CN" dirty="0"/>
              <a:t>)</a:t>
            </a:r>
            <a:r>
              <a:rPr lang="zh-CN" altLang="en-US" dirty="0"/>
              <a:t>之间有什么关系？？为何要具有这样的关系？？这些关系对于</a:t>
            </a:r>
            <a:r>
              <a:rPr lang="en-US" altLang="zh-CN" dirty="0"/>
              <a:t>V1</a:t>
            </a:r>
            <a:r>
              <a:rPr lang="zh-CN" altLang="en-US" dirty="0"/>
              <a:t>形成对视觉信号的编码有什么好处？？？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朝向图与空间频率图正交，朝向图与眼优势图正交，空间频率图与眼优势图并行对齐；皮层采用正交对齐、非正交对齐的方式，高效的密铺视场！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具有感知颜色的视觉系统，</a:t>
            </a:r>
            <a:endParaRPr lang="en-US" altLang="zh-CN" dirty="0"/>
          </a:p>
          <a:p>
            <a:r>
              <a:rPr lang="en-US" altLang="zh-CN" dirty="0"/>
              <a:t>Q</a:t>
            </a:r>
            <a:r>
              <a:rPr lang="zh-CN" altLang="en-US" dirty="0"/>
              <a:t>：按照早期视觉处理的并行通路理论，</a:t>
            </a:r>
            <a:r>
              <a:rPr lang="en-US" altLang="zh-CN" dirty="0"/>
              <a:t>V1</a:t>
            </a:r>
            <a:r>
              <a:rPr lang="zh-CN" altLang="en-US" dirty="0"/>
              <a:t>里编码形状和颜色的通路真的是在物理上分割开的么？还是具有共享？？为什么？？</a:t>
            </a: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V1</a:t>
            </a:r>
            <a:r>
              <a:rPr lang="zh-CN" altLang="en-US" dirty="0">
                <a:solidFill>
                  <a:srgbClr val="FF0000"/>
                </a:solidFill>
              </a:rPr>
              <a:t>微环路中编码形态和颜色的通路有共享；使得</a:t>
            </a:r>
            <a:r>
              <a:rPr lang="en-US" altLang="zh-CN" dirty="0">
                <a:solidFill>
                  <a:srgbClr val="FF0000"/>
                </a:solidFill>
              </a:rPr>
              <a:t>V1 L2/3</a:t>
            </a:r>
            <a:r>
              <a:rPr lang="zh-CN" altLang="en-US" dirty="0">
                <a:solidFill>
                  <a:srgbClr val="FF0000"/>
                </a:solidFill>
              </a:rPr>
              <a:t>层具有检测更为复杂多样的模式的能力。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4048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1" descr="file://C:\Users\jessi\AppData\Roaming\XMind\Electron v3\vana\workbooks\936bd19b95bb88a4a1b6d988b9\resources\f601942c2f842624660cf6db30665b2eb423f92c462644fc1503dd53333e453b.png">
            <a:extLst>
              <a:ext uri="{FF2B5EF4-FFF2-40B4-BE49-F238E27FC236}">
                <a16:creationId xmlns:a16="http://schemas.microsoft.com/office/drawing/2014/main" id="{E0BF35D2-34FC-DB88-CBEC-620CAE195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750" y="619964"/>
            <a:ext cx="5872019" cy="1367775"/>
          </a:xfrm>
          <a:prstGeom prst="rect">
            <a:avLst/>
          </a:prstGeom>
        </p:spPr>
      </p:pic>
      <p:pic>
        <p:nvPicPr>
          <p:cNvPr id="11" name="Object 1" descr="file://C:\Users\jessi\AppData\Roaming\XMind\Electron v3\vana\workbooks\936bd19b95bb88a4a1b6d988b9\resources\8b00a40f2f9f73518acf93cfc844704d85bc1141b5d5cf60174c1b7a5fb5b3a3.png">
            <a:extLst>
              <a:ext uri="{FF2B5EF4-FFF2-40B4-BE49-F238E27FC236}">
                <a16:creationId xmlns:a16="http://schemas.microsoft.com/office/drawing/2014/main" id="{00291966-3D27-6678-55F4-F672CE6DF8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97"/>
          <a:stretch/>
        </p:blipFill>
        <p:spPr>
          <a:xfrm>
            <a:off x="2763750" y="3841175"/>
            <a:ext cx="5872019" cy="109106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CED7A58-56C9-38E0-A02A-0DF2A3CCD54F}"/>
              </a:ext>
            </a:extLst>
          </p:cNvPr>
          <p:cNvSpPr txBox="1"/>
          <p:nvPr/>
        </p:nvSpPr>
        <p:spPr>
          <a:xfrm>
            <a:off x="6519566" y="1611698"/>
            <a:ext cx="169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2019 Science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F63F0F4-ED87-20D1-D763-0EEBFE6CF92C}"/>
              </a:ext>
            </a:extLst>
          </p:cNvPr>
          <p:cNvSpPr txBox="1"/>
          <p:nvPr/>
        </p:nvSpPr>
        <p:spPr>
          <a:xfrm>
            <a:off x="6611007" y="5061636"/>
            <a:ext cx="169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2019 Cell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106B64-B0D7-11D4-40DD-3E97A3BCAA69}"/>
              </a:ext>
            </a:extLst>
          </p:cNvPr>
          <p:cNvSpPr txBox="1"/>
          <p:nvPr/>
        </p:nvSpPr>
        <p:spPr>
          <a:xfrm>
            <a:off x="8799866" y="1355498"/>
            <a:ext cx="31722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借助深度学习技术生成刺激图像，来控制猕猴视觉神经元</a:t>
            </a:r>
            <a:r>
              <a:rPr lang="en-US" altLang="zh-CN" dirty="0"/>
              <a:t>(V4)</a:t>
            </a:r>
            <a:r>
              <a:rPr lang="zh-CN" altLang="en-US" dirty="0"/>
              <a:t>的神经活动</a:t>
            </a:r>
            <a:r>
              <a:rPr lang="en-US" altLang="zh-CN" dirty="0"/>
              <a:t>(</a:t>
            </a:r>
            <a:r>
              <a:rPr lang="zh-CN" altLang="en-US" dirty="0"/>
              <a:t>激活</a:t>
            </a:r>
            <a:r>
              <a:rPr lang="en-US" altLang="zh-CN" dirty="0"/>
              <a:t>or</a:t>
            </a:r>
            <a:r>
              <a:rPr lang="zh-CN" altLang="en-US" dirty="0"/>
              <a:t>抑制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意义：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一种全新的方式来获得视觉神经元偏好的刺激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有助于理解视觉神经元的编码机制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非侵入式神经活动控制</a:t>
            </a:r>
            <a:endParaRPr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074793D-4D34-1214-3A62-4456AD9AFC23}"/>
              </a:ext>
            </a:extLst>
          </p:cNvPr>
          <p:cNvSpPr txBox="1"/>
          <p:nvPr/>
        </p:nvSpPr>
        <p:spPr>
          <a:xfrm>
            <a:off x="219898" y="1611698"/>
            <a:ext cx="203900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基于</a:t>
            </a:r>
            <a:r>
              <a:rPr lang="en-US" altLang="zh-CN" sz="2000" dirty="0"/>
              <a:t>DNN</a:t>
            </a:r>
            <a:r>
              <a:rPr lang="zh-CN" altLang="en-US" sz="2000" dirty="0"/>
              <a:t>方法控制猕猴视觉神经元活动的工作</a:t>
            </a:r>
            <a:endParaRPr lang="en-US" altLang="zh-CN" sz="2000" dirty="0"/>
          </a:p>
          <a:p>
            <a:r>
              <a:rPr lang="en-US" altLang="zh-CN" sz="2000" dirty="0">
                <a:solidFill>
                  <a:srgbClr val="FF0000"/>
                </a:solidFill>
              </a:rPr>
              <a:t>DNN</a:t>
            </a:r>
            <a:r>
              <a:rPr lang="zh-CN" altLang="en-US" sz="2000" dirty="0">
                <a:solidFill>
                  <a:srgbClr val="FF0000"/>
                </a:solidFill>
              </a:rPr>
              <a:t>对解开生物视觉系统的奥秘起到了怎样的帮助</a:t>
            </a:r>
            <a:r>
              <a:rPr lang="en-US" altLang="zh-CN" sz="2000" dirty="0">
                <a:solidFill>
                  <a:srgbClr val="FF0000"/>
                </a:solidFill>
              </a:rPr>
              <a:t>/</a:t>
            </a:r>
            <a:r>
              <a:rPr lang="zh-CN" altLang="en-US" sz="2000" dirty="0">
                <a:solidFill>
                  <a:srgbClr val="FF0000"/>
                </a:solidFill>
              </a:rPr>
              <a:t>作用？？</a:t>
            </a:r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id="{B0D669D5-7C33-CD21-065C-53A6D49F67EF}"/>
              </a:ext>
            </a:extLst>
          </p:cNvPr>
          <p:cNvSpPr/>
          <p:nvPr/>
        </p:nvSpPr>
        <p:spPr>
          <a:xfrm>
            <a:off x="2258905" y="1611698"/>
            <a:ext cx="504845" cy="2729074"/>
          </a:xfrm>
          <a:prstGeom prst="leftBrac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623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59434E-B4C2-2309-2D81-53587397080F}"/>
              </a:ext>
            </a:extLst>
          </p:cNvPr>
          <p:cNvSpPr txBox="1"/>
          <p:nvPr/>
        </p:nvSpPr>
        <p:spPr>
          <a:xfrm>
            <a:off x="6263341" y="1959388"/>
            <a:ext cx="5669280" cy="3736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198"/>
              </a:lnSpc>
            </a:pPr>
            <a:r>
              <a:rPr lang="zh-CN" altLang="en-US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如何生成图像进行神经活动控制？？？</a:t>
            </a:r>
            <a:endParaRPr lang="en-US" altLang="zh-CN" sz="1600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algn="l">
              <a:lnSpc>
                <a:spcPts val="3198"/>
              </a:lnSpc>
            </a:pP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1. 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在ImageNet上预训练CNN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；</a:t>
            </a:r>
          </a:p>
          <a:p>
            <a:pPr algn="l">
              <a:lnSpc>
                <a:spcPts val="3198"/>
              </a:lnSpc>
            </a:pP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2. </a:t>
            </a:r>
            <a:r>
              <a:rPr lang="zh-CN" altLang="en-US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构建从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CNN L3</a:t>
            </a:r>
            <a:r>
              <a:rPr lang="zh-CN" altLang="en-US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到猕猴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V4 neural site predictor model ,并使用自然图像训练V4 predictor 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model里的权重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;</a:t>
            </a:r>
          </a:p>
          <a:p>
            <a:pPr algn="l">
              <a:lnSpc>
                <a:spcPts val="3198"/>
              </a:lnSpc>
            </a:pP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3. </a:t>
            </a:r>
            <a:r>
              <a:rPr lang="zh-CN" altLang="en-US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生成控制图像：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设定V4 </a:t>
            </a:r>
            <a:r>
              <a:rPr lang="en-US" altLang="zh-CN" sz="1600" b="1" dirty="0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 </a:t>
            </a:r>
            <a:r>
              <a:rPr lang="en-US" altLang="zh-CN" sz="1600" b="1" dirty="0" err="1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site的控制目标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(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为predictor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model的ground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 truth)，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在输入空间里进行优化</a:t>
            </a:r>
            <a:r>
              <a:rPr lang="zh-CN" altLang="en-US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合成图像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I’。</a:t>
            </a:r>
          </a:p>
          <a:p>
            <a:pPr algn="l">
              <a:lnSpc>
                <a:spcPts val="3198"/>
              </a:lnSpc>
            </a:pP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4. 记录猕猴V4 neural site对I’的激活情况，检测该激活情况是否与V4 neural site predictor </a:t>
            </a:r>
            <a:r>
              <a:rPr lang="en-US" altLang="zh-CN" sz="16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model的预测结构相一致</a:t>
            </a:r>
            <a:r>
              <a:rPr lang="en-US" altLang="zh-CN" sz="16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  <a:endParaRPr lang="en-US" altLang="zh-CN" sz="1600" dirty="0"/>
          </a:p>
        </p:txBody>
      </p:sp>
      <p:pic>
        <p:nvPicPr>
          <p:cNvPr id="7" name="Object 1" descr="file://C:\Users\jessi\AppData\Roaming\XMind\Electron v3\vana\workbooks\936bd19b95bb88a4a1b6d988b9\resources\c3199d8acb2a643940bd8194736d519dfe6a4033bab4b2c12e112f9147cfaaff.png">
            <a:extLst>
              <a:ext uri="{FF2B5EF4-FFF2-40B4-BE49-F238E27FC236}">
                <a16:creationId xmlns:a16="http://schemas.microsoft.com/office/drawing/2014/main" id="{A0877E57-3BD8-D605-3A46-551DB4DFE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84" y="1959388"/>
            <a:ext cx="5728636" cy="2475386"/>
          </a:xfrm>
          <a:prstGeom prst="rect">
            <a:avLst/>
          </a:prstGeom>
        </p:spPr>
      </p:pic>
      <p:pic>
        <p:nvPicPr>
          <p:cNvPr id="8" name="Object 1" descr="file://C:\Users\jessi\AppData\Roaming\XMind\Electron v3\vana\workbooks\936bd19b95bb88a4a1b6d988b9\resources\f601942c2f842624660cf6db30665b2eb423f92c462644fc1503dd53333e453b.png">
            <a:extLst>
              <a:ext uri="{FF2B5EF4-FFF2-40B4-BE49-F238E27FC236}">
                <a16:creationId xmlns:a16="http://schemas.microsoft.com/office/drawing/2014/main" id="{CEDD9CAB-898B-892E-6BA9-6DC4336A8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23" y="20731"/>
            <a:ext cx="7182548" cy="1673038"/>
          </a:xfrm>
          <a:prstGeom prst="rect">
            <a:avLst/>
          </a:prstGeom>
        </p:spPr>
      </p:pic>
      <p:pic>
        <p:nvPicPr>
          <p:cNvPr id="9" name="Object 1" descr="file://C:\Users\jessi\AppData\Roaming\XMind\Electron v3\vana\workbooks\936bd19b95bb88a4a1b6d988b9\resources\ea8b9ab2d10eaf6b826a38ee5f8aba45a484371d8b1541ca2f3192733c078be4.png">
            <a:extLst>
              <a:ext uri="{FF2B5EF4-FFF2-40B4-BE49-F238E27FC236}">
                <a16:creationId xmlns:a16="http://schemas.microsoft.com/office/drawing/2014/main" id="{85AD6D53-AC57-6745-C49D-ED7C737AC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996" y="4521418"/>
            <a:ext cx="3882268" cy="1635542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D10BF7D-384E-0DE9-E3D7-B073CD534D85}"/>
              </a:ext>
            </a:extLst>
          </p:cNvPr>
          <p:cNvCxnSpPr>
            <a:cxnSpLocks/>
          </p:cNvCxnSpPr>
          <p:nvPr/>
        </p:nvCxnSpPr>
        <p:spPr>
          <a:xfrm flipH="1">
            <a:off x="5590679" y="3949700"/>
            <a:ext cx="873621" cy="767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77329D8F-D36E-0183-6CDA-B7371A56796E}"/>
              </a:ext>
            </a:extLst>
          </p:cNvPr>
          <p:cNvSpPr txBox="1"/>
          <p:nvPr/>
        </p:nvSpPr>
        <p:spPr>
          <a:xfrm>
            <a:off x="4166585" y="4805597"/>
            <a:ext cx="1424094" cy="923330"/>
          </a:xfrm>
          <a:prstGeom prst="rect">
            <a:avLst/>
          </a:prstGeom>
          <a:noFill/>
          <a:ln w="47625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zh-CN" altLang="en-US" dirty="0"/>
              <a:t>控制目标：</a:t>
            </a:r>
            <a:endParaRPr lang="en-US" altLang="zh-CN" dirty="0"/>
          </a:p>
          <a:p>
            <a:r>
              <a:rPr lang="en-US" altLang="zh-CN" dirty="0"/>
              <a:t>1. Stretch</a:t>
            </a:r>
          </a:p>
          <a:p>
            <a:r>
              <a:rPr lang="en-US" altLang="zh-CN" dirty="0"/>
              <a:t>2. One-hot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8709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>
            <a:extLst>
              <a:ext uri="{FF2B5EF4-FFF2-40B4-BE49-F238E27FC236}">
                <a16:creationId xmlns:a16="http://schemas.microsoft.com/office/drawing/2014/main" id="{1798F7BE-AC5F-75DB-52F4-A40717938094}"/>
              </a:ext>
            </a:extLst>
          </p:cNvPr>
          <p:cNvSpPr/>
          <p:nvPr/>
        </p:nvSpPr>
        <p:spPr>
          <a:xfrm>
            <a:off x="7572248" y="1707340"/>
            <a:ext cx="3829812" cy="289267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77500" lnSpcReduction="20000"/>
          </a:bodyPr>
          <a:lstStyle/>
          <a:p>
            <a:pPr marL="457200" indent="-457200" algn="l">
              <a:lnSpc>
                <a:spcPts val="3731"/>
              </a:lnSpc>
              <a:buFont typeface="Wingdings" panose="05000000000000000000" pitchFamily="2" charset="2"/>
              <a:buChar char="Ø"/>
            </a:pP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合成图像能够驱动神经元发放更多</a:t>
            </a:r>
            <a:r>
              <a:rPr lang="en-US" altLang="zh-CN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spike</a:t>
            </a:r>
          </a:p>
          <a:p>
            <a:pPr algn="l">
              <a:lnSpc>
                <a:spcPts val="3731"/>
              </a:lnSpc>
            </a:pP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在</a:t>
            </a:r>
            <a:r>
              <a:rPr lang="en-US" altLang="zh-CN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stretch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控制实验中，</a:t>
            </a: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ANN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的合成</a:t>
            </a: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图像能够比自然图像以及其他复杂的曲线图像更能驱动V4神经元发放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频率更高的</a:t>
            </a: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spike</a:t>
            </a:r>
            <a:endParaRPr lang="en-US" sz="2665" dirty="0"/>
          </a:p>
        </p:txBody>
      </p:sp>
      <p:pic>
        <p:nvPicPr>
          <p:cNvPr id="3" name="Object 2" descr="file://C:\Users\jessi\AppData\Roaming\XMind\Electron v3\vana\workbooks\936bd19b95bb88a4a1b6d988b9\resources\897c5d447352446ad3d57b5e6c349c429768b0719e61248d122b79def376d50c.png">
            <a:extLst>
              <a:ext uri="{FF2B5EF4-FFF2-40B4-BE49-F238E27FC236}">
                <a16:creationId xmlns:a16="http://schemas.microsoft.com/office/drawing/2014/main" id="{BC60233C-EA67-15F1-3464-6C8ED0A73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8" y="655860"/>
            <a:ext cx="6250682" cy="499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21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559B94A-2D36-D037-C042-8BDCEAA7FBB2}"/>
              </a:ext>
            </a:extLst>
          </p:cNvPr>
          <p:cNvSpPr txBox="1"/>
          <p:nvPr/>
        </p:nvSpPr>
        <p:spPr>
          <a:xfrm>
            <a:off x="1245133" y="437245"/>
            <a:ext cx="8499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上上周报告主题：速览唐世明团队近几年发表的与</a:t>
            </a:r>
            <a:r>
              <a:rPr lang="en-US" altLang="zh-CN" sz="2000" dirty="0"/>
              <a:t>macaque V1</a:t>
            </a:r>
            <a:r>
              <a:rPr lang="zh-CN" altLang="en-US" sz="2000" dirty="0"/>
              <a:t>相关的论文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009EA1C-5A1B-E725-B73A-FD37BFC3F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94" y="821243"/>
            <a:ext cx="11490178" cy="2747835"/>
          </a:xfrm>
          <a:prstGeom prst="rect">
            <a:avLst/>
          </a:prstGeom>
        </p:spPr>
      </p:pic>
      <p:sp>
        <p:nvSpPr>
          <p:cNvPr id="3" name="箭头: 下 2">
            <a:extLst>
              <a:ext uri="{FF2B5EF4-FFF2-40B4-BE49-F238E27FC236}">
                <a16:creationId xmlns:a16="http://schemas.microsoft.com/office/drawing/2014/main" id="{2C89016C-B093-28F1-4089-5AEF8ABC0AE7}"/>
              </a:ext>
            </a:extLst>
          </p:cNvPr>
          <p:cNvSpPr/>
          <p:nvPr/>
        </p:nvSpPr>
        <p:spPr>
          <a:xfrm>
            <a:off x="5307725" y="3606666"/>
            <a:ext cx="872358" cy="6411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B6A3792-F7BB-0A84-A5ED-B7F90FF24360}"/>
              </a:ext>
            </a:extLst>
          </p:cNvPr>
          <p:cNvSpPr txBox="1"/>
          <p:nvPr/>
        </p:nvSpPr>
        <p:spPr>
          <a:xfrm>
            <a:off x="2322614" y="4247797"/>
            <a:ext cx="77988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本周报告内容：</a:t>
            </a:r>
            <a:endParaRPr lang="en-US" altLang="zh-CN" sz="2000" dirty="0"/>
          </a:p>
          <a:p>
            <a:r>
              <a:rPr lang="en-US" altLang="zh-CN" sz="2000" dirty="0"/>
              <a:t>PART1</a:t>
            </a:r>
            <a:r>
              <a:rPr lang="zh-CN" altLang="en-US" sz="2000" dirty="0"/>
              <a:t>：国外其他团队利用双光子成像技术研究</a:t>
            </a:r>
            <a:r>
              <a:rPr lang="en-US" altLang="zh-CN" sz="2000" dirty="0"/>
              <a:t>V1</a:t>
            </a:r>
            <a:r>
              <a:rPr lang="zh-CN" altLang="en-US" sz="2000" dirty="0"/>
              <a:t>细胞选择性的工作</a:t>
            </a:r>
            <a:r>
              <a:rPr lang="en-US" altLang="zh-CN" sz="2000" dirty="0"/>
              <a:t>-&gt;</a:t>
            </a:r>
            <a:r>
              <a:rPr lang="zh-CN" altLang="en-US" sz="2000" dirty="0">
                <a:solidFill>
                  <a:srgbClr val="FF0000"/>
                </a:solidFill>
              </a:rPr>
              <a:t>研究</a:t>
            </a:r>
            <a:r>
              <a:rPr lang="en-US" altLang="zh-CN" sz="2000" dirty="0">
                <a:solidFill>
                  <a:srgbClr val="FF0000"/>
                </a:solidFill>
              </a:rPr>
              <a:t>V1</a:t>
            </a:r>
            <a:r>
              <a:rPr lang="zh-CN" altLang="en-US" sz="2000" dirty="0">
                <a:solidFill>
                  <a:srgbClr val="FF0000"/>
                </a:solidFill>
              </a:rPr>
              <a:t>不同功能图的结构、之间关系以及这些关系对于</a:t>
            </a:r>
            <a:r>
              <a:rPr lang="en-US" altLang="zh-CN" sz="2000" dirty="0">
                <a:solidFill>
                  <a:srgbClr val="FF0000"/>
                </a:solidFill>
              </a:rPr>
              <a:t>V1</a:t>
            </a:r>
            <a:r>
              <a:rPr lang="zh-CN" altLang="en-US" sz="2000" dirty="0">
                <a:solidFill>
                  <a:srgbClr val="FF0000"/>
                </a:solidFill>
              </a:rPr>
              <a:t>编码的作用</a:t>
            </a:r>
            <a:endParaRPr lang="en-US" altLang="zh-CN" sz="2000" dirty="0">
              <a:solidFill>
                <a:srgbClr val="FF0000"/>
              </a:solidFill>
            </a:endParaRPr>
          </a:p>
          <a:p>
            <a:endParaRPr lang="en-US" altLang="zh-CN" sz="2000" dirty="0"/>
          </a:p>
          <a:p>
            <a:r>
              <a:rPr lang="en-US" altLang="zh-CN" sz="2000" dirty="0"/>
              <a:t>PART2: </a:t>
            </a:r>
            <a:r>
              <a:rPr lang="zh-CN" altLang="en-US" sz="2000" dirty="0"/>
              <a:t>基于</a:t>
            </a:r>
            <a:r>
              <a:rPr lang="en-US" altLang="zh-CN" sz="2000" dirty="0"/>
              <a:t>DNN</a:t>
            </a:r>
            <a:r>
              <a:rPr lang="zh-CN" altLang="en-US" sz="2000" dirty="0"/>
              <a:t>合成图像控制猕猴视觉神经元活动的工作</a:t>
            </a:r>
            <a:r>
              <a:rPr lang="en-US" altLang="zh-CN" sz="2000" dirty="0"/>
              <a:t>-&gt;</a:t>
            </a:r>
          </a:p>
          <a:p>
            <a:r>
              <a:rPr lang="en-US" altLang="zh-CN" sz="2000" dirty="0">
                <a:solidFill>
                  <a:srgbClr val="FF0000"/>
                </a:solidFill>
              </a:rPr>
              <a:t>DNN</a:t>
            </a:r>
            <a:r>
              <a:rPr lang="zh-CN" altLang="en-US" sz="2000" dirty="0">
                <a:solidFill>
                  <a:srgbClr val="FF0000"/>
                </a:solidFill>
              </a:rPr>
              <a:t>对解开生物视觉系统的奥秘起到了怎样的帮助</a:t>
            </a:r>
            <a:r>
              <a:rPr lang="en-US" altLang="zh-CN" sz="2000" dirty="0">
                <a:solidFill>
                  <a:srgbClr val="FF0000"/>
                </a:solidFill>
              </a:rPr>
              <a:t>/</a:t>
            </a:r>
            <a:r>
              <a:rPr lang="zh-CN" altLang="en-US" sz="2000" dirty="0">
                <a:solidFill>
                  <a:srgbClr val="FF0000"/>
                </a:solidFill>
              </a:rPr>
              <a:t>作用</a:t>
            </a:r>
          </a:p>
        </p:txBody>
      </p:sp>
    </p:spTree>
    <p:extLst>
      <p:ext uri="{BB962C8B-B14F-4D97-AF65-F5344CB8AC3E}">
        <p14:creationId xmlns:p14="http://schemas.microsoft.com/office/powerpoint/2010/main" val="3549024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>
            <a:extLst>
              <a:ext uri="{FF2B5EF4-FFF2-40B4-BE49-F238E27FC236}">
                <a16:creationId xmlns:a16="http://schemas.microsoft.com/office/drawing/2014/main" id="{E64FCB16-B5AA-8DD9-4266-2F96615E4292}"/>
              </a:ext>
            </a:extLst>
          </p:cNvPr>
          <p:cNvSpPr/>
          <p:nvPr/>
        </p:nvSpPr>
        <p:spPr>
          <a:xfrm>
            <a:off x="7157212" y="1491139"/>
            <a:ext cx="4691888" cy="387572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342900" indent="-342900" algn="l">
              <a:lnSpc>
                <a:spcPts val="4264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该方法的神经活动控制准确度高：</a:t>
            </a:r>
            <a:endParaRPr lang="en-US" altLang="zh-CN" sz="2000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algn="l">
              <a:lnSpc>
                <a:spcPts val="4264"/>
              </a:lnSpc>
            </a:pPr>
            <a:r>
              <a:rPr lang="zh-CN" alt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在</a:t>
            </a:r>
            <a:r>
              <a:rPr lang="en-US" altLang="zh-CN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one-hot</a:t>
            </a:r>
            <a:r>
              <a:rPr lang="zh-CN" alt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控制实验，</a:t>
            </a:r>
            <a:r>
              <a:rPr lang="en-US" sz="20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即使</a:t>
            </a:r>
            <a:r>
              <a:rPr lang="zh-CN" alt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不同的</a:t>
            </a:r>
            <a:r>
              <a:rPr 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neural </a:t>
            </a:r>
            <a:r>
              <a:rPr lang="en-US" sz="20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site具有高度重合的感受野，ANN依然可以合成相应的控制图像</a:t>
            </a:r>
            <a:r>
              <a:rPr lang="zh-CN" alt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来</a:t>
            </a:r>
            <a:r>
              <a:rPr lang="en-US" sz="20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精细控制不同neural</a:t>
            </a:r>
            <a:r>
              <a:rPr lang="en-US" sz="20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 site的活动：驱动某个neural site发放更多spike而抑制其他neural site的spike活动。</a:t>
            </a:r>
            <a:endParaRPr lang="en-US" sz="2000" dirty="0"/>
          </a:p>
        </p:txBody>
      </p:sp>
      <p:pic>
        <p:nvPicPr>
          <p:cNvPr id="3" name="Object 2" descr="file://C:\Users\jessi\AppData\Roaming\XMind\Electron v3\vana\workbooks\936bd19b95bb88a4a1b6d988b9\resources\65c75f8a5084220e623f35dd87c80a7f6ddcad546019432acd5b1d40887db8dc.png">
            <a:extLst>
              <a:ext uri="{FF2B5EF4-FFF2-40B4-BE49-F238E27FC236}">
                <a16:creationId xmlns:a16="http://schemas.microsoft.com/office/drawing/2014/main" id="{5044564B-F9A6-37CC-D435-A71DC2AB9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33" y="259398"/>
            <a:ext cx="6446463" cy="601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20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>
            <a:extLst>
              <a:ext uri="{FF2B5EF4-FFF2-40B4-BE49-F238E27FC236}">
                <a16:creationId xmlns:a16="http://schemas.microsoft.com/office/drawing/2014/main" id="{F87558F2-123E-589A-E4E6-92B67083AA48}"/>
              </a:ext>
            </a:extLst>
          </p:cNvPr>
          <p:cNvSpPr/>
          <p:nvPr/>
        </p:nvSpPr>
        <p:spPr>
          <a:xfrm>
            <a:off x="1864360" y="3006032"/>
            <a:ext cx="8463280" cy="35471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algn="l">
              <a:lnSpc>
                <a:spcPts val="3790"/>
              </a:lnSpc>
            </a:pPr>
            <a:endParaRPr lang="en-US" sz="2700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514350" indent="-514350" algn="l">
              <a:lnSpc>
                <a:spcPts val="3790"/>
              </a:lnSpc>
              <a:buAutoNum type="arabicPeriod"/>
            </a:pPr>
            <a:r>
              <a:rPr lang="en-US" sz="27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CNN是primate</a:t>
            </a: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 ventral </a:t>
            </a:r>
            <a:r>
              <a:rPr lang="en-US" sz="27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pathway目前最好的近似</a:t>
            </a: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；</a:t>
            </a:r>
          </a:p>
          <a:p>
            <a:pPr marL="514350" indent="-514350" algn="l">
              <a:lnSpc>
                <a:spcPts val="3790"/>
              </a:lnSpc>
              <a:buAutoNum type="arabicPeriod"/>
            </a:pPr>
            <a:r>
              <a:rPr 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可以通过CNN内部的“知识”来非侵入式的控制猕猴视皮层V4里神经元的活动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；</a:t>
            </a:r>
            <a:endParaRPr lang="en-US" altLang="zh-CN" sz="2700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514350" indent="-514350" algn="l">
              <a:lnSpc>
                <a:spcPts val="3790"/>
              </a:lnSpc>
              <a:buAutoNum type="arabicPeriod"/>
            </a:pP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是</a:t>
            </a:r>
            <a:r>
              <a:rPr lang="en-US" sz="27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一种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找寻</a:t>
            </a:r>
            <a:r>
              <a:rPr lang="en-US" sz="27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猕猴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视觉</a:t>
            </a:r>
            <a:r>
              <a:rPr lang="en-US" sz="27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神经元</a:t>
            </a:r>
            <a:r>
              <a:rPr lang="zh-CN" altLang="en-US" sz="27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喜好刺激的可行方式</a:t>
            </a:r>
            <a:endParaRPr lang="en-US" sz="2707" dirty="0"/>
          </a:p>
        </p:txBody>
      </p:sp>
      <p:pic>
        <p:nvPicPr>
          <p:cNvPr id="3" name="Object 1" descr="file://C:\Users\jessi\AppData\Roaming\XMind\Electron v3\vana\workbooks\936bd19b95bb88a4a1b6d988b9\resources\c3199d8acb2a643940bd8194736d519dfe6a4033bab4b2c12e112f9147cfaaff.png">
            <a:extLst>
              <a:ext uri="{FF2B5EF4-FFF2-40B4-BE49-F238E27FC236}">
                <a16:creationId xmlns:a16="http://schemas.microsoft.com/office/drawing/2014/main" id="{7E6F6CCF-72DF-F942-3C7E-F52A0D600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584" y="625888"/>
            <a:ext cx="5728636" cy="247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06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file://C:\Users\jessi\AppData\Roaming\XMind\Electron v3\vana\workbooks\936bd19b95bb88a4a1b6d988b9\resources\8b00a40f2f9f73518acf93cfc844704d85bc1141b5d5cf60174c1b7a5fb5b3a3.png">
            <a:extLst>
              <a:ext uri="{FF2B5EF4-FFF2-40B4-BE49-F238E27FC236}">
                <a16:creationId xmlns:a16="http://schemas.microsoft.com/office/drawing/2014/main" id="{A901B1DA-39AE-012F-39A2-AF4B6A139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05" y="287896"/>
            <a:ext cx="7925105" cy="1545107"/>
          </a:xfrm>
          <a:prstGeom prst="rect">
            <a:avLst/>
          </a:prstGeom>
        </p:spPr>
      </p:pic>
      <p:sp>
        <p:nvSpPr>
          <p:cNvPr id="3" name="Object5">
            <a:extLst>
              <a:ext uri="{FF2B5EF4-FFF2-40B4-BE49-F238E27FC236}">
                <a16:creationId xmlns:a16="http://schemas.microsoft.com/office/drawing/2014/main" id="{A499DDFC-C8BA-9875-1C7C-74075196C011}"/>
              </a:ext>
            </a:extLst>
          </p:cNvPr>
          <p:cNvSpPr/>
          <p:nvPr/>
        </p:nvSpPr>
        <p:spPr>
          <a:xfrm>
            <a:off x="7511999" y="2374900"/>
            <a:ext cx="4219245" cy="3086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70000" lnSpcReduction="20000"/>
          </a:bodyPr>
          <a:lstStyle/>
          <a:p>
            <a:pPr marL="342900" indent="-342900" algn="l">
              <a:lnSpc>
                <a:spcPts val="3198"/>
              </a:lnSpc>
              <a:buFont typeface="Wingdings" panose="05000000000000000000" pitchFamily="2" charset="2"/>
              <a:buChar char="Ø"/>
            </a:pPr>
            <a:r>
              <a:rPr lang="en-US" sz="2300" b="0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通过</a:t>
            </a:r>
            <a:r>
              <a:rPr lang="zh-CN" altLang="en-US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生成网络和遗传算法</a:t>
            </a:r>
            <a:r>
              <a:rPr lang="en-US" altLang="zh-CN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(</a:t>
            </a:r>
            <a:r>
              <a:rPr lang="zh-CN" altLang="en-US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非梯度方法</a:t>
            </a:r>
            <a:r>
              <a:rPr lang="en-US" altLang="zh-CN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)</a:t>
            </a:r>
            <a:r>
              <a:rPr lang="zh-CN" altLang="en-US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，在线</a:t>
            </a: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找寻</a:t>
            </a:r>
            <a:r>
              <a:rPr lang="en-US" sz="2300" b="0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IT区神经元偏好的刺激</a:t>
            </a:r>
            <a:r>
              <a:rPr lang="zh-CN" altLang="en-US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：</a:t>
            </a:r>
            <a:endParaRPr lang="en-US" altLang="zh-CN" sz="2300" b="0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algn="l">
              <a:lnSpc>
                <a:spcPts val="3198"/>
              </a:lnSpc>
            </a:pPr>
            <a:r>
              <a:rPr lang="en-US" altLang="zh-CN" sz="2300" b="0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Xdream</a:t>
            </a:r>
            <a:r>
              <a:rPr lang="zh-CN" altLang="en-US" sz="2300" b="0" dirty="0">
                <a:latin typeface="Arial" pitchFamily="34" charset="0"/>
                <a:ea typeface="Arial" pitchFamily="34" charset="-122"/>
                <a:cs typeface="Arial" pitchFamily="34" charset="-120"/>
              </a:rPr>
              <a:t>算法：</a:t>
            </a:r>
            <a:endParaRPr lang="en-US" altLang="zh-CN" sz="2300" b="0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457200" indent="-457200" algn="l">
              <a:lnSpc>
                <a:spcPts val="3198"/>
              </a:lnSpc>
              <a:buAutoNum type="arabicPeriod"/>
            </a:pP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预训练的生成网络；</a:t>
            </a:r>
            <a:endParaRPr lang="en-US" altLang="zh-CN" sz="2300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457200" indent="-457200" algn="l">
              <a:lnSpc>
                <a:spcPts val="3198"/>
              </a:lnSpc>
              <a:buAutoNum type="arabicPeriod"/>
            </a:pP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获得视觉神经元对合成图像的偏好程度；</a:t>
            </a:r>
            <a:endParaRPr lang="en-US" altLang="zh-CN" sz="2300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457200" indent="-457200" algn="l">
              <a:lnSpc>
                <a:spcPts val="3198"/>
              </a:lnSpc>
              <a:buAutoNum type="arabicPeriod"/>
            </a:pP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记录神经元偏好的图像，将其对应的</a:t>
            </a:r>
            <a:r>
              <a:rPr lang="en-US" altLang="zh-CN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code</a:t>
            </a: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进行重组形成新</a:t>
            </a:r>
            <a:r>
              <a:rPr lang="en-US" altLang="zh-CN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code-&gt;</a:t>
            </a:r>
            <a:r>
              <a:rPr lang="zh-CN" altLang="en-US" sz="2300" dirty="0">
                <a:latin typeface="Arial" pitchFamily="34" charset="0"/>
                <a:ea typeface="Arial" pitchFamily="34" charset="-122"/>
                <a:cs typeface="Arial" pitchFamily="34" charset="-120"/>
              </a:rPr>
              <a:t>让神经元活动更高</a:t>
            </a:r>
            <a:endParaRPr lang="en-US" altLang="zh-CN" sz="2300" dirty="0">
              <a:latin typeface="Arial" pitchFamily="34" charset="0"/>
              <a:ea typeface="Arial" pitchFamily="34" charset="-122"/>
              <a:cs typeface="Arial" pitchFamily="34" charset="-120"/>
            </a:endParaRPr>
          </a:p>
        </p:txBody>
      </p:sp>
      <p:pic>
        <p:nvPicPr>
          <p:cNvPr id="4" name="Object 1" descr="file://C:\Users\jessi\AppData\Roaming\XMind\Electron v3\vana\workbooks\936bd19b95bb88a4a1b6d988b9\resources\e8f2cb8ea4a7121391e7ceae774c70a8d3308e6ebe8841003e215c340b33462a.png">
            <a:extLst>
              <a:ext uri="{FF2B5EF4-FFF2-40B4-BE49-F238E27FC236}">
                <a16:creationId xmlns:a16="http://schemas.microsoft.com/office/drawing/2014/main" id="{1547E170-D8C8-7E7A-489C-353D8A8F4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05" y="2237481"/>
            <a:ext cx="6879844" cy="413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318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>
            <a:extLst>
              <a:ext uri="{FF2B5EF4-FFF2-40B4-BE49-F238E27FC236}">
                <a16:creationId xmlns:a16="http://schemas.microsoft.com/office/drawing/2014/main" id="{136AD2A9-B0E6-242B-B9CD-C084CCFCEE3B}"/>
              </a:ext>
            </a:extLst>
          </p:cNvPr>
          <p:cNvSpPr/>
          <p:nvPr/>
        </p:nvSpPr>
        <p:spPr>
          <a:xfrm>
            <a:off x="6839074" y="1133728"/>
            <a:ext cx="4371513" cy="45905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algn="l">
              <a:lnSpc>
                <a:spcPts val="4264"/>
              </a:lnSpc>
            </a:pP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神经元对自然图像以及合成图像的活动以及相关可视化：</a:t>
            </a:r>
            <a:endParaRPr lang="en-US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algn="l">
              <a:lnSpc>
                <a:spcPts val="4264"/>
              </a:lnSpc>
            </a:pPr>
            <a:r>
              <a:rPr 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B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：</a:t>
            </a:r>
            <a:r>
              <a:rPr lang="en-US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合成的图像，最能驱动神经元发放高频的spike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；</a:t>
            </a:r>
            <a:endParaRPr lang="en-US" altLang="zh-CN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algn="l">
              <a:lnSpc>
                <a:spcPts val="4264"/>
              </a:lnSpc>
            </a:pPr>
            <a:r>
              <a:rPr 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C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：</a:t>
            </a:r>
            <a:r>
              <a:rPr lang="en-US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同一个神经元比较偏好的自然图像</a:t>
            </a:r>
            <a:r>
              <a:rPr 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；</a:t>
            </a:r>
          </a:p>
          <a:p>
            <a:pPr algn="l">
              <a:lnSpc>
                <a:spcPts val="4264"/>
              </a:lnSpc>
            </a:pPr>
            <a:r>
              <a:rPr 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D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：同一个</a:t>
            </a:r>
            <a:r>
              <a:rPr lang="en-US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神经元不喜欢的自然图像</a:t>
            </a:r>
            <a:r>
              <a:rPr 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</a:p>
          <a:p>
            <a:pPr algn="l">
              <a:lnSpc>
                <a:spcPts val="4264"/>
              </a:lnSpc>
            </a:pPr>
            <a:r>
              <a:rPr lang="en-US" b="1" dirty="0" err="1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合成图像从某种程度上与偏好的自然图像很相似，同时也并不属于任何一张自然图像</a:t>
            </a:r>
            <a:r>
              <a:rPr lang="en-US" b="1" dirty="0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Object 2" descr="file://C:\Users\jessi\AppData\Roaming\XMind\Electron v3\vana\workbooks\936bd19b95bb88a4a1b6d988b9\resources\50b9b321ad03210ec3d9c6c1b91c33e9f7049373bd94de6797948f15a21753b2.png">
            <a:extLst>
              <a:ext uri="{FF2B5EF4-FFF2-40B4-BE49-F238E27FC236}">
                <a16:creationId xmlns:a16="http://schemas.microsoft.com/office/drawing/2014/main" id="{7389564A-3863-2BBB-89CC-5CA0A7C1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4" y="213319"/>
            <a:ext cx="6199805" cy="613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44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76ED468-1449-BF65-7323-3DA4639E1652}"/>
              </a:ext>
            </a:extLst>
          </p:cNvPr>
          <p:cNvSpPr txBox="1"/>
          <p:nvPr/>
        </p:nvSpPr>
        <p:spPr>
          <a:xfrm>
            <a:off x="6817025" y="213319"/>
            <a:ext cx="447040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Q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：视觉神经元对自然图像和</a:t>
            </a:r>
            <a:r>
              <a:rPr lang="en-US" altLang="zh-CN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合成图像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的激活反应之间有什么不一样呢？？？</a:t>
            </a:r>
            <a:endParaRPr lang="en-US" altLang="zh-CN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zh-CN" altLang="en-US" b="1" dirty="0">
                <a:latin typeface="Arial" pitchFamily="34" charset="0"/>
                <a:cs typeface="Arial" pitchFamily="34" charset="-120"/>
              </a:rPr>
              <a:t>视觉神经元更偏好自然界真实存在的图像？</a:t>
            </a:r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en-US" altLang="zh-CN" sz="3200" b="1" dirty="0">
                <a:latin typeface="Arial" pitchFamily="34" charset="0"/>
                <a:cs typeface="Arial" pitchFamily="34" charset="-120"/>
              </a:rPr>
              <a:t>NO</a:t>
            </a: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en-US" altLang="zh-CN" sz="1800" b="1" dirty="0" err="1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某些IT神经元的tuning方向很可能是现实自然场景很不常见的方向,</a:t>
            </a:r>
            <a:r>
              <a:rPr lang="en-US" altLang="zh-CN" b="1" dirty="0" err="1">
                <a:latin typeface="Arial" pitchFamily="34" charset="0"/>
                <a:cs typeface="Arial" pitchFamily="34" charset="-120"/>
              </a:rPr>
              <a:t>WHY</a:t>
            </a:r>
            <a:r>
              <a:rPr lang="zh-CN" altLang="en-US" b="1" dirty="0">
                <a:latin typeface="Arial" pitchFamily="34" charset="0"/>
                <a:cs typeface="Arial" pitchFamily="34" charset="-120"/>
              </a:rPr>
              <a:t>？？</a:t>
            </a:r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zh-CN" altLang="en-US" dirty="0"/>
          </a:p>
        </p:txBody>
      </p:sp>
      <p:pic>
        <p:nvPicPr>
          <p:cNvPr id="4" name="Object 2" descr="file://C:\Users\jessi\AppData\Roaming\XMind\Electron v3\vana\workbooks\936bd19b95bb88a4a1b6d988b9\resources\50b9b321ad03210ec3d9c6c1b91c33e9f7049373bd94de6797948f15a21753b2.png">
            <a:extLst>
              <a:ext uri="{FF2B5EF4-FFF2-40B4-BE49-F238E27FC236}">
                <a16:creationId xmlns:a16="http://schemas.microsoft.com/office/drawing/2014/main" id="{75E9FAC1-D13B-79F0-D589-8D4ED1736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4" y="213319"/>
            <a:ext cx="6199805" cy="613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39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76ED468-1449-BF65-7323-3DA4639E1652}"/>
              </a:ext>
            </a:extLst>
          </p:cNvPr>
          <p:cNvSpPr txBox="1"/>
          <p:nvPr/>
        </p:nvSpPr>
        <p:spPr>
          <a:xfrm>
            <a:off x="6817025" y="213319"/>
            <a:ext cx="447040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Q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：视觉神经元对自然图像和</a:t>
            </a:r>
            <a:r>
              <a:rPr lang="en-US" altLang="zh-CN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合成图像</a:t>
            </a:r>
            <a:r>
              <a:rPr lang="zh-CN" altLang="en-US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的激活反应之间有什么不一样呢？？？</a:t>
            </a:r>
            <a:endParaRPr lang="en-US" altLang="zh-CN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zh-CN" altLang="en-US" b="1" dirty="0">
                <a:latin typeface="Arial" pitchFamily="34" charset="0"/>
                <a:cs typeface="Arial" pitchFamily="34" charset="-120"/>
              </a:rPr>
              <a:t>视觉神经元更偏好自然界真实存在的图像？</a:t>
            </a:r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en-US" altLang="zh-CN" sz="3200" b="1" dirty="0">
                <a:latin typeface="Arial" pitchFamily="34" charset="0"/>
                <a:cs typeface="Arial" pitchFamily="34" charset="-120"/>
              </a:rPr>
              <a:t>NO</a:t>
            </a: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r>
              <a:rPr lang="zh-CN" altLang="en-US" sz="1800" b="1" dirty="0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视觉</a:t>
            </a:r>
            <a:r>
              <a:rPr lang="en-US" altLang="zh-CN" sz="1800" b="1" dirty="0" err="1">
                <a:solidFill>
                  <a:srgbClr val="FF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神经元的tuning方向很可能是现实自然场景很不常见的方向,</a:t>
            </a:r>
            <a:r>
              <a:rPr lang="en-US" altLang="zh-CN" b="1" dirty="0" err="1">
                <a:latin typeface="Arial" pitchFamily="34" charset="0"/>
                <a:cs typeface="Arial" pitchFamily="34" charset="-120"/>
              </a:rPr>
              <a:t>WHY</a:t>
            </a:r>
            <a:r>
              <a:rPr lang="zh-CN" altLang="en-US" b="1" dirty="0">
                <a:latin typeface="Arial" pitchFamily="34" charset="0"/>
                <a:cs typeface="Arial" pitchFamily="34" charset="-120"/>
              </a:rPr>
              <a:t>？？</a:t>
            </a:r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en-US" altLang="zh-CN" b="1" dirty="0">
              <a:latin typeface="Arial" pitchFamily="34" charset="0"/>
              <a:cs typeface="Arial" pitchFamily="34" charset="-120"/>
            </a:endParaRPr>
          </a:p>
          <a:p>
            <a:endParaRPr lang="zh-CN" altLang="en-US" dirty="0"/>
          </a:p>
        </p:txBody>
      </p:sp>
      <p:pic>
        <p:nvPicPr>
          <p:cNvPr id="4" name="Object 2" descr="file://C:\Users\jessi\AppData\Roaming\XMind\Electron v3\vana\workbooks\936bd19b95bb88a4a1b6d988b9\resources\50b9b321ad03210ec3d9c6c1b91c33e9f7049373bd94de6797948f15a21753b2.png">
            <a:extLst>
              <a:ext uri="{FF2B5EF4-FFF2-40B4-BE49-F238E27FC236}">
                <a16:creationId xmlns:a16="http://schemas.microsoft.com/office/drawing/2014/main" id="{75E9FAC1-D13B-79F0-D589-8D4ED1736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94" y="213319"/>
            <a:ext cx="6199805" cy="613545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5D1ADC-0EB1-57E4-C1C3-E866067222EA}"/>
              </a:ext>
            </a:extLst>
          </p:cNvPr>
          <p:cNvSpPr txBox="1"/>
          <p:nvPr/>
        </p:nvSpPr>
        <p:spPr>
          <a:xfrm>
            <a:off x="6985767" y="3970496"/>
            <a:ext cx="413291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b="1" dirty="0" err="1">
                <a:solidFill>
                  <a:schemeClr val="accent6"/>
                </a:solidFill>
                <a:latin typeface="Arial" pitchFamily="34" charset="0"/>
                <a:cs typeface="Arial" pitchFamily="34" charset="-120"/>
              </a:rPr>
              <a:t>Xdream</a:t>
            </a:r>
            <a:endParaRPr lang="en-US" altLang="zh-CN" sz="1800" b="1" dirty="0">
              <a:solidFill>
                <a:schemeClr val="accent6"/>
              </a:solidFill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="1" dirty="0" err="1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我们做梦时经常会有出现一些很奇怪的超自然的场景</a:t>
            </a:r>
            <a:r>
              <a:rPr lang="en-US" altLang="zh-CN" sz="1800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，</a:t>
            </a:r>
            <a:r>
              <a:rPr lang="zh-CN" altLang="en-US" sz="1800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如果</a:t>
            </a:r>
            <a:r>
              <a:rPr lang="zh-CN" altLang="en-US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这些刺激更能够激活其</a:t>
            </a:r>
            <a:r>
              <a:rPr lang="en-US" altLang="zh-CN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</a:t>
            </a:r>
            <a:r>
              <a:rPr lang="zh-CN" altLang="en-US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区域的视觉神经元，那么从一定程度上可以起到</a:t>
            </a:r>
            <a:r>
              <a:rPr lang="en-US" altLang="zh-CN" sz="1800" b="1" dirty="0" err="1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巩固记忆的</a:t>
            </a:r>
            <a:r>
              <a:rPr lang="zh-CN" altLang="en-US" sz="1800" b="1" dirty="0">
                <a:solidFill>
                  <a:schemeClr val="accent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作用</a:t>
            </a:r>
            <a:endParaRPr lang="en-US" altLang="zh-CN" sz="1800" b="1" dirty="0">
              <a:solidFill>
                <a:schemeClr val="accent6"/>
              </a:solidFill>
              <a:latin typeface="Arial" pitchFamily="34" charset="0"/>
              <a:ea typeface="Arial" pitchFamily="34" charset="-122"/>
              <a:cs typeface="Arial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16732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275E2-90F6-C4A7-81C0-D9913BA8CD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9F8B86-5A9D-170E-E820-9A35648E3F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729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6397346" y="2125980"/>
            <a:ext cx="5031639" cy="47320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>
              <a:lnSpc>
                <a:spcPts val="4975"/>
              </a:lnSpc>
            </a:pPr>
            <a:r>
              <a:rPr lang="en-US" sz="28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V4 neural activity </a:t>
            </a:r>
            <a:r>
              <a:rPr lang="en-US" sz="2800" b="1" dirty="0" err="1">
                <a:latin typeface="Arial" pitchFamily="34" charset="0"/>
                <a:ea typeface="Arial" pitchFamily="34" charset="-122"/>
                <a:cs typeface="Arial" pitchFamily="34" charset="-120"/>
              </a:rPr>
              <a:t>predictor的ground</a:t>
            </a:r>
            <a:r>
              <a:rPr lang="en-US" sz="28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 truth</a:t>
            </a:r>
            <a:r>
              <a:rPr lang="zh-CN" altLang="en-US" sz="28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是什么？？</a:t>
            </a:r>
            <a:endParaRPr lang="en-US" altLang="zh-CN" sz="2800" b="1" dirty="0"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>
              <a:lnSpc>
                <a:spcPts val="4975"/>
              </a:lnSpc>
            </a:pPr>
            <a:r>
              <a:rPr lang="en-US" sz="2800" b="1" dirty="0">
                <a:latin typeface="Arial" pitchFamily="34" charset="0"/>
                <a:ea typeface="Arial" pitchFamily="34" charset="-122"/>
                <a:cs typeface="Arial" pitchFamily="34" charset="-120"/>
              </a:rPr>
              <a:t>V4 neural sites在图像呈现后的70-170ms之间spike情况</a:t>
            </a:r>
            <a:endParaRPr lang="en-US" sz="2800" dirty="0"/>
          </a:p>
        </p:txBody>
      </p:sp>
      <p:pic>
        <p:nvPicPr>
          <p:cNvPr id="3" name="Object 2" descr="file://C:\Users\jessi\AppData\Roaming\XMind\Electron v3\vana\workbooks\936bd19b95bb88a4a1b6d988b9\resources\cdcf1be51c8d3046aa73e41c8cf886570c7e1e61504d94e88616f3d5b79002d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16" y="548640"/>
            <a:ext cx="5129784" cy="5243827"/>
          </a:xfrm>
          <a:prstGeom prst="rect">
            <a:avLst/>
          </a:prstGeom>
        </p:spPr>
      </p:pic>
      <p:sp>
        <p:nvSpPr>
          <p:cNvPr id="4" name="Object3"/>
          <p:cNvSpPr/>
          <p:nvPr/>
        </p:nvSpPr>
        <p:spPr>
          <a:xfrm>
            <a:off x="342595" y="274321"/>
            <a:ext cx="487680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>
              <a:lnSpc>
                <a:spcPts val="1380"/>
              </a:lnSpc>
            </a:pPr>
            <a:r>
              <a:rPr lang="en-US" sz="133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paper</a:t>
            </a:r>
            <a:endParaRPr lang="en-US" sz="1297" dirty="0"/>
          </a:p>
        </p:txBody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595" y="518466"/>
            <a:ext cx="342595" cy="301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FAF2D7-971F-8EA0-CEAA-FEF67C15D749}"/>
              </a:ext>
            </a:extLst>
          </p:cNvPr>
          <p:cNvSpPr txBox="1"/>
          <p:nvPr/>
        </p:nvSpPr>
        <p:spPr>
          <a:xfrm>
            <a:off x="297019" y="2499402"/>
            <a:ext cx="3554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利用双光子成像技术研究</a:t>
            </a:r>
            <a:r>
              <a:rPr lang="en-US" altLang="zh-CN" sz="2000" dirty="0"/>
              <a:t>V1</a:t>
            </a:r>
            <a:r>
              <a:rPr lang="zh-CN" altLang="en-US" sz="2000" dirty="0"/>
              <a:t>细胞选择性特别是功能图及之前关系的工作</a:t>
            </a:r>
            <a:endParaRPr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CEC952-6737-AC88-8D8F-AC2D69968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166" y="531210"/>
            <a:ext cx="6656473" cy="125583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4C2CD4-8F72-CEDF-6922-E6CD232AE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999" y="2953958"/>
            <a:ext cx="4386999" cy="762956"/>
          </a:xfrm>
          <a:prstGeom prst="rect">
            <a:avLst/>
          </a:prstGeom>
        </p:spPr>
      </p:pic>
      <p:sp>
        <p:nvSpPr>
          <p:cNvPr id="9" name="左大括号 8">
            <a:extLst>
              <a:ext uri="{FF2B5EF4-FFF2-40B4-BE49-F238E27FC236}">
                <a16:creationId xmlns:a16="http://schemas.microsoft.com/office/drawing/2014/main" id="{4F3EF270-437E-56F8-5EDC-66BF872D0340}"/>
              </a:ext>
            </a:extLst>
          </p:cNvPr>
          <p:cNvSpPr/>
          <p:nvPr/>
        </p:nvSpPr>
        <p:spPr>
          <a:xfrm>
            <a:off x="3809562" y="952119"/>
            <a:ext cx="518831" cy="4003678"/>
          </a:xfrm>
          <a:prstGeom prst="leftBrace">
            <a:avLst>
              <a:gd name="adj1" fmla="val 8333"/>
              <a:gd name="adj2" fmla="val 503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801C626-255E-911C-1A80-16C0307ED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3998" y="3207288"/>
            <a:ext cx="1768368" cy="54880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6DC2738-4A66-A64D-F9A3-B2216EFE09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59"/>
          <a:stretch/>
        </p:blipFill>
        <p:spPr>
          <a:xfrm>
            <a:off x="4506046" y="2051915"/>
            <a:ext cx="5929359" cy="65766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825AFE0-6944-710E-DBEB-1571C1345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6568" y="4163082"/>
            <a:ext cx="3999255" cy="118226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FF4916E-38BA-9FC9-6978-75657945B7C2}"/>
              </a:ext>
            </a:extLst>
          </p:cNvPr>
          <p:cNvSpPr txBox="1"/>
          <p:nvPr/>
        </p:nvSpPr>
        <p:spPr>
          <a:xfrm>
            <a:off x="9793986" y="1301991"/>
            <a:ext cx="2473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2012-Nature neuroscience 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A7E348A-3387-1C71-16BC-F9C8375D4A97}"/>
              </a:ext>
            </a:extLst>
          </p:cNvPr>
          <p:cNvSpPr txBox="1"/>
          <p:nvPr/>
        </p:nvSpPr>
        <p:spPr>
          <a:xfrm>
            <a:off x="9793985" y="2338633"/>
            <a:ext cx="2473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2014-Current Opinion in Neurobiology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FE59EE-AC52-FC3A-7484-8BFA6CCC6CDE}"/>
              </a:ext>
            </a:extLst>
          </p:cNvPr>
          <p:cNvSpPr txBox="1"/>
          <p:nvPr/>
        </p:nvSpPr>
        <p:spPr>
          <a:xfrm>
            <a:off x="9793984" y="3793750"/>
            <a:ext cx="2473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2016-Neuron 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9DB6603-29A7-4CAE-A189-01DA2E75FCA8}"/>
              </a:ext>
            </a:extLst>
          </p:cNvPr>
          <p:cNvSpPr txBox="1"/>
          <p:nvPr/>
        </p:nvSpPr>
        <p:spPr>
          <a:xfrm>
            <a:off x="9793984" y="4771131"/>
            <a:ext cx="2473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2019-Science 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F70C49D-00A9-C066-974D-2D0A74D114A4}"/>
              </a:ext>
            </a:extLst>
          </p:cNvPr>
          <p:cNvSpPr/>
          <p:nvPr/>
        </p:nvSpPr>
        <p:spPr>
          <a:xfrm>
            <a:off x="7437674" y="5085378"/>
            <a:ext cx="1433273" cy="369332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A18B4B5-72E6-5F59-E507-787ADE366713}"/>
              </a:ext>
            </a:extLst>
          </p:cNvPr>
          <p:cNvSpPr/>
          <p:nvPr/>
        </p:nvSpPr>
        <p:spPr>
          <a:xfrm>
            <a:off x="4374166" y="1471387"/>
            <a:ext cx="1178335" cy="305145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B2F6549-F6D6-5411-E408-F3DB1B6EE44A}"/>
              </a:ext>
            </a:extLst>
          </p:cNvPr>
          <p:cNvSpPr/>
          <p:nvPr/>
        </p:nvSpPr>
        <p:spPr>
          <a:xfrm>
            <a:off x="4516999" y="2415052"/>
            <a:ext cx="1487194" cy="354054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F7931B-2029-9274-449A-99D92E5D5E06}"/>
              </a:ext>
            </a:extLst>
          </p:cNvPr>
          <p:cNvSpPr/>
          <p:nvPr/>
        </p:nvSpPr>
        <p:spPr>
          <a:xfrm>
            <a:off x="8870947" y="3375275"/>
            <a:ext cx="1768368" cy="379297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044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EEA16C-6791-570C-BC7F-120086E83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1" r="46816"/>
          <a:stretch/>
        </p:blipFill>
        <p:spPr>
          <a:xfrm>
            <a:off x="846112" y="2672548"/>
            <a:ext cx="4106888" cy="34702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ED5E93-5F57-6167-2F41-F8F29A7E1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276" y="428519"/>
            <a:ext cx="2750980" cy="202132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4944883-218E-52F2-A346-BF247D21C9E2}"/>
              </a:ext>
            </a:extLst>
          </p:cNvPr>
          <p:cNvSpPr txBox="1"/>
          <p:nvPr/>
        </p:nvSpPr>
        <p:spPr>
          <a:xfrm>
            <a:off x="5864771" y="924910"/>
            <a:ext cx="52446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里的具有丰富的功能图：</a:t>
            </a:r>
            <a:endParaRPr lang="en-US" altLang="zh-CN" dirty="0"/>
          </a:p>
          <a:p>
            <a:r>
              <a:rPr lang="zh-CN" altLang="en-US" dirty="0"/>
              <a:t>朝向图，眼优势图，空间频率图</a:t>
            </a:r>
            <a:endParaRPr lang="en-US" altLang="zh-CN" dirty="0"/>
          </a:p>
          <a:p>
            <a:r>
              <a:rPr lang="en-US" altLang="zh-CN" dirty="0"/>
              <a:t>Q</a:t>
            </a:r>
            <a:r>
              <a:rPr lang="zh-CN" altLang="en-US" dirty="0"/>
              <a:t>：针对静态视觉信号，朝向图、空间频率图、眼优势图</a:t>
            </a:r>
            <a:r>
              <a:rPr lang="en-US" altLang="zh-CN" dirty="0"/>
              <a:t>(</a:t>
            </a:r>
            <a:r>
              <a:rPr lang="zh-CN" altLang="en-US" dirty="0"/>
              <a:t>两两</a:t>
            </a:r>
            <a:r>
              <a:rPr lang="en-US" altLang="zh-CN" dirty="0"/>
              <a:t>/</a:t>
            </a:r>
            <a:r>
              <a:rPr lang="zh-CN" altLang="en-US" dirty="0"/>
              <a:t>三者</a:t>
            </a:r>
            <a:r>
              <a:rPr lang="en-US" altLang="zh-CN" dirty="0"/>
              <a:t>)</a:t>
            </a:r>
            <a:r>
              <a:rPr lang="zh-CN" altLang="en-US" dirty="0"/>
              <a:t>之间有什么关系？？为何要具有这样的关系？？这些关系对于</a:t>
            </a:r>
            <a:r>
              <a:rPr lang="en-US" altLang="zh-CN" dirty="0"/>
              <a:t>V1</a:t>
            </a:r>
            <a:r>
              <a:rPr lang="zh-CN" altLang="en-US" dirty="0"/>
              <a:t>形成对视觉信号的编码有什么好处？？？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灵长类</a:t>
            </a:r>
            <a:r>
              <a:rPr lang="en-US" altLang="zh-CN" dirty="0"/>
              <a:t>V1</a:t>
            </a:r>
            <a:r>
              <a:rPr lang="zh-CN" altLang="en-US" dirty="0"/>
              <a:t>视觉系统具有多条并行通路：</a:t>
            </a:r>
            <a:endParaRPr lang="en-US" altLang="zh-CN" dirty="0"/>
          </a:p>
          <a:p>
            <a:r>
              <a:rPr lang="en-US" altLang="zh-CN" dirty="0"/>
              <a:t>Q</a:t>
            </a:r>
            <a:r>
              <a:rPr lang="zh-CN" altLang="en-US" dirty="0"/>
              <a:t>：按照早期视觉处理的并行通路理论，</a:t>
            </a:r>
            <a:r>
              <a:rPr lang="en-US" altLang="zh-CN" dirty="0"/>
              <a:t>V1</a:t>
            </a:r>
            <a:r>
              <a:rPr lang="zh-CN" altLang="en-US" dirty="0"/>
              <a:t>里编码形状和颜色的通路真的在物理上分割开的么？还是具有共享？？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4670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78B4274-4CCD-9FF0-5B76-D7F108102B28}"/>
              </a:ext>
            </a:extLst>
          </p:cNvPr>
          <p:cNvSpPr txBox="1"/>
          <p:nvPr/>
        </p:nvSpPr>
        <p:spPr>
          <a:xfrm>
            <a:off x="5949788" y="597960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朝向图与空间频率图的梯度是正交对齐的！</a:t>
            </a:r>
            <a:endParaRPr lang="en-US" altLang="zh-CN" sz="2000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B8C74D-9EA5-66BD-1CC2-92C4D527F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85" y="863120"/>
            <a:ext cx="9532883" cy="501037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3D7E05C-7B01-4E6D-CCCC-BCD640BB8B94}"/>
              </a:ext>
            </a:extLst>
          </p:cNvPr>
          <p:cNvSpPr txBox="1"/>
          <p:nvPr/>
        </p:nvSpPr>
        <p:spPr>
          <a:xfrm>
            <a:off x="1040523" y="5918053"/>
            <a:ext cx="4561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a:</a:t>
            </a:r>
            <a:r>
              <a:rPr lang="zh-CN" altLang="en-US" dirty="0"/>
              <a:t>朝向图与空间频率图的轮廓线</a:t>
            </a:r>
            <a:r>
              <a:rPr lang="en-US" altLang="zh-CN" dirty="0"/>
              <a:t>/</a:t>
            </a:r>
            <a:r>
              <a:rPr lang="zh-CN" altLang="en-US" dirty="0"/>
              <a:t>等高线</a:t>
            </a:r>
            <a:endParaRPr lang="en-US" altLang="zh-CN" dirty="0"/>
          </a:p>
          <a:p>
            <a:r>
              <a:rPr lang="en-US" altLang="zh-CN" dirty="0"/>
              <a:t>b:</a:t>
            </a:r>
            <a:r>
              <a:rPr lang="zh-CN" altLang="en-US" dirty="0"/>
              <a:t>空间频率图与朝向图的轮廓线</a:t>
            </a:r>
            <a:r>
              <a:rPr lang="en-US" altLang="zh-CN" dirty="0"/>
              <a:t>/</a:t>
            </a:r>
            <a:r>
              <a:rPr lang="zh-CN" altLang="en-US" dirty="0"/>
              <a:t>等高线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709FAF-11B2-4081-51F4-035DAEEBE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83" y="58251"/>
            <a:ext cx="5190248" cy="97920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ABE0CED-824F-6621-C68B-9606C2C85F23}"/>
              </a:ext>
            </a:extLst>
          </p:cNvPr>
          <p:cNvSpPr txBox="1"/>
          <p:nvPr/>
        </p:nvSpPr>
        <p:spPr>
          <a:xfrm>
            <a:off x="6206359" y="172233"/>
            <a:ext cx="45560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首次精细刻画出灵长类</a:t>
            </a:r>
            <a:r>
              <a:rPr lang="en-US" altLang="zh-CN" sz="2000" b="1" dirty="0"/>
              <a:t>V1</a:t>
            </a:r>
            <a:r>
              <a:rPr lang="zh-CN" altLang="en-US" sz="2000" b="1" dirty="0"/>
              <a:t>里朝向图与空间频率图之间的关系</a:t>
            </a:r>
          </a:p>
        </p:txBody>
      </p:sp>
    </p:spTree>
    <p:extLst>
      <p:ext uri="{BB962C8B-B14F-4D97-AF65-F5344CB8AC3E}">
        <p14:creationId xmlns:p14="http://schemas.microsoft.com/office/powerpoint/2010/main" val="1581888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FCF917F-1C4F-9605-9E5D-0E5F747C0D27}"/>
              </a:ext>
            </a:extLst>
          </p:cNvPr>
          <p:cNvSpPr txBox="1"/>
          <p:nvPr/>
        </p:nvSpPr>
        <p:spPr>
          <a:xfrm>
            <a:off x="241300" y="4641564"/>
            <a:ext cx="203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</a:rPr>
              <a:t>朝向图与空间频率图是正交对齐的：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7CE45D-4399-D804-7864-6AF50D72CA88}"/>
              </a:ext>
            </a:extLst>
          </p:cNvPr>
          <p:cNvSpPr txBox="1"/>
          <p:nvPr/>
        </p:nvSpPr>
        <p:spPr>
          <a:xfrm>
            <a:off x="1464880" y="1463564"/>
            <a:ext cx="2319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</a:rPr>
              <a:t>朝向图与眼优势图也是正交对齐的：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pic>
        <p:nvPicPr>
          <p:cNvPr id="8" name="Object 2" descr="file://C:\Users\jessi\AppData\Roaming\XMind\Electron v3\vana\workbooks\936bd19b95bb88a4a1b6d988b9\resources\135c0c44c1473ef1fdd6e5ac51aea6f744a64d83c2de13e2fb7e9c3fc108260d.png">
            <a:extLst>
              <a:ext uri="{FF2B5EF4-FFF2-40B4-BE49-F238E27FC236}">
                <a16:creationId xmlns:a16="http://schemas.microsoft.com/office/drawing/2014/main" id="{C65CD3AE-6D52-C727-0BB8-F267BEAF2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336" y="775670"/>
            <a:ext cx="4243328" cy="265333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8D0E716-5D03-117A-869C-C1774C278111}"/>
              </a:ext>
            </a:extLst>
          </p:cNvPr>
          <p:cNvSpPr txBox="1"/>
          <p:nvPr/>
        </p:nvSpPr>
        <p:spPr>
          <a:xfrm>
            <a:off x="3460597" y="18840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感觉皮层喜欢正交对齐不同的功能图！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70BBFE8-C27A-0720-EDAF-92A1A6F9D7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154"/>
          <a:stretch/>
        </p:blipFill>
        <p:spPr>
          <a:xfrm>
            <a:off x="2057400" y="3847129"/>
            <a:ext cx="5041900" cy="2235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53E29E4-8A22-A07B-FF07-96046125B7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439" b="-1"/>
          <a:stretch/>
        </p:blipFill>
        <p:spPr>
          <a:xfrm>
            <a:off x="7035647" y="3858135"/>
            <a:ext cx="5041900" cy="241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0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FB8B59B-6894-BD1F-648A-10C70040AD74}"/>
              </a:ext>
            </a:extLst>
          </p:cNvPr>
          <p:cNvSpPr txBox="1"/>
          <p:nvPr/>
        </p:nvSpPr>
        <p:spPr>
          <a:xfrm>
            <a:off x="817962" y="1763450"/>
            <a:ext cx="637452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Q:</a:t>
            </a:r>
            <a:r>
              <a:rPr lang="zh-CN" altLang="en-US" sz="2800" dirty="0"/>
              <a:t>两个功能图的正交对齐的好处？？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有效的组合两种特征，保证视场内视觉信号的各种类型的特征都能被检测到！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400" dirty="0"/>
              <a:t>对某个特性偏好的神经元</a:t>
            </a:r>
            <a:r>
              <a:rPr lang="en-US" altLang="zh-CN" sz="2400" dirty="0"/>
              <a:t>-&gt;</a:t>
            </a:r>
            <a:r>
              <a:rPr lang="zh-CN" altLang="en-US" sz="2400" dirty="0"/>
              <a:t>对某个特性的滤波器</a:t>
            </a:r>
            <a:r>
              <a:rPr lang="en-US" altLang="zh-CN" sz="2400" dirty="0"/>
              <a:t>/</a:t>
            </a:r>
            <a:r>
              <a:rPr lang="zh-CN" altLang="en-US" sz="2400" dirty="0"/>
              <a:t>检测器</a:t>
            </a:r>
            <a:endParaRPr lang="en-US" altLang="zh-CN" sz="24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9F03255-D130-1CD9-C8E1-5855B25E08D9}"/>
              </a:ext>
            </a:extLst>
          </p:cNvPr>
          <p:cNvGrpSpPr/>
          <p:nvPr/>
        </p:nvGrpSpPr>
        <p:grpSpPr>
          <a:xfrm>
            <a:off x="7677226" y="423918"/>
            <a:ext cx="3372950" cy="4924334"/>
            <a:chOff x="7855902" y="812800"/>
            <a:chExt cx="3372950" cy="492433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61B2E705-48FB-9ADF-9E84-49E49C750475}"/>
                </a:ext>
              </a:extLst>
            </p:cNvPr>
            <p:cNvGrpSpPr/>
            <p:nvPr/>
          </p:nvGrpSpPr>
          <p:grpSpPr>
            <a:xfrm>
              <a:off x="7870800" y="2828492"/>
              <a:ext cx="3358052" cy="2396359"/>
              <a:chOff x="7961589" y="2249213"/>
              <a:chExt cx="1629100" cy="1148256"/>
            </a:xfrm>
          </p:grpSpPr>
          <p:sp>
            <p:nvSpPr>
              <p:cNvPr id="4" name="立方体 3">
                <a:extLst>
                  <a:ext uri="{FF2B5EF4-FFF2-40B4-BE49-F238E27FC236}">
                    <a16:creationId xmlns:a16="http://schemas.microsoft.com/office/drawing/2014/main" id="{8A9575EF-8061-33E9-401B-A32E538D8997}"/>
                  </a:ext>
                </a:extLst>
              </p:cNvPr>
              <p:cNvSpPr/>
              <p:nvPr/>
            </p:nvSpPr>
            <p:spPr>
              <a:xfrm>
                <a:off x="8198069" y="2249214"/>
                <a:ext cx="777765" cy="903889"/>
              </a:xfrm>
              <a:prstGeom prst="cub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立方体 4">
                <a:extLst>
                  <a:ext uri="{FF2B5EF4-FFF2-40B4-BE49-F238E27FC236}">
                    <a16:creationId xmlns:a16="http://schemas.microsoft.com/office/drawing/2014/main" id="{9E1F05FF-83B7-51C9-6020-E15DB6AFA341}"/>
                  </a:ext>
                </a:extLst>
              </p:cNvPr>
              <p:cNvSpPr/>
              <p:nvPr/>
            </p:nvSpPr>
            <p:spPr>
              <a:xfrm>
                <a:off x="8812924" y="2249213"/>
                <a:ext cx="777765" cy="903889"/>
              </a:xfrm>
              <a:prstGeom prst="cub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立方体 5">
                <a:extLst>
                  <a:ext uri="{FF2B5EF4-FFF2-40B4-BE49-F238E27FC236}">
                    <a16:creationId xmlns:a16="http://schemas.microsoft.com/office/drawing/2014/main" id="{C565F827-04A5-6CEF-B682-FF8E88A2352B}"/>
                  </a:ext>
                </a:extLst>
              </p:cNvPr>
              <p:cNvSpPr/>
              <p:nvPr/>
            </p:nvSpPr>
            <p:spPr>
              <a:xfrm>
                <a:off x="7961589" y="2483071"/>
                <a:ext cx="777765" cy="903889"/>
              </a:xfrm>
              <a:prstGeom prst="cub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立方体 6">
                <a:extLst>
                  <a:ext uri="{FF2B5EF4-FFF2-40B4-BE49-F238E27FC236}">
                    <a16:creationId xmlns:a16="http://schemas.microsoft.com/office/drawing/2014/main" id="{53BCE4EB-54EB-30CE-AA1C-2A051FDA31D2}"/>
                  </a:ext>
                </a:extLst>
              </p:cNvPr>
              <p:cNvSpPr/>
              <p:nvPr/>
            </p:nvSpPr>
            <p:spPr>
              <a:xfrm>
                <a:off x="8594840" y="2493580"/>
                <a:ext cx="777765" cy="903889"/>
              </a:xfrm>
              <a:prstGeom prst="cub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349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星形: 五角 8">
              <a:extLst>
                <a:ext uri="{FF2B5EF4-FFF2-40B4-BE49-F238E27FC236}">
                  <a16:creationId xmlns:a16="http://schemas.microsoft.com/office/drawing/2014/main" id="{B223240F-1E68-6AA9-0FE3-6FCFD46E132C}"/>
                </a:ext>
              </a:extLst>
            </p:cNvPr>
            <p:cNvSpPr/>
            <p:nvPr/>
          </p:nvSpPr>
          <p:spPr>
            <a:xfrm>
              <a:off x="8374515" y="3316543"/>
              <a:ext cx="503716" cy="430924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星形: 五角 9">
              <a:extLst>
                <a:ext uri="{FF2B5EF4-FFF2-40B4-BE49-F238E27FC236}">
                  <a16:creationId xmlns:a16="http://schemas.microsoft.com/office/drawing/2014/main" id="{19C14C4E-4DFA-F7BC-6C32-7757833CA032}"/>
                </a:ext>
              </a:extLst>
            </p:cNvPr>
            <p:cNvSpPr/>
            <p:nvPr/>
          </p:nvSpPr>
          <p:spPr>
            <a:xfrm>
              <a:off x="9695770" y="3340756"/>
              <a:ext cx="503716" cy="430924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星形: 五角 11">
              <a:extLst>
                <a:ext uri="{FF2B5EF4-FFF2-40B4-BE49-F238E27FC236}">
                  <a16:creationId xmlns:a16="http://schemas.microsoft.com/office/drawing/2014/main" id="{773ABA32-F3E0-730F-BC81-F8712079C188}"/>
                </a:ext>
              </a:extLst>
            </p:cNvPr>
            <p:cNvSpPr/>
            <p:nvPr/>
          </p:nvSpPr>
          <p:spPr>
            <a:xfrm>
              <a:off x="8907997" y="2692088"/>
              <a:ext cx="503716" cy="430924"/>
            </a:xfrm>
            <a:prstGeom prst="star5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星形: 五角 12">
              <a:extLst>
                <a:ext uri="{FF2B5EF4-FFF2-40B4-BE49-F238E27FC236}">
                  <a16:creationId xmlns:a16="http://schemas.microsoft.com/office/drawing/2014/main" id="{06E55D10-D7C1-A728-C568-5993EA77CE8E}"/>
                </a:ext>
              </a:extLst>
            </p:cNvPr>
            <p:cNvSpPr/>
            <p:nvPr/>
          </p:nvSpPr>
          <p:spPr>
            <a:xfrm>
              <a:off x="10146881" y="2692088"/>
              <a:ext cx="503716" cy="430924"/>
            </a:xfrm>
            <a:prstGeom prst="star5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66CECF34-3127-5FD9-8BE5-1BAB5B42FEDB}"/>
                </a:ext>
              </a:extLst>
            </p:cNvPr>
            <p:cNvCxnSpPr>
              <a:cxnSpLocks/>
              <a:stCxn id="14" idx="4"/>
            </p:cNvCxnSpPr>
            <p:nvPr/>
          </p:nvCxnSpPr>
          <p:spPr>
            <a:xfrm flipH="1">
              <a:off x="7908720" y="1748900"/>
              <a:ext cx="1562185" cy="1998567"/>
            </a:xfrm>
            <a:prstGeom prst="line">
              <a:avLst/>
            </a:prstGeom>
            <a:ln w="31750">
              <a:solidFill>
                <a:schemeClr val="accent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BDCC2107-0233-02C5-1F37-B9B5FB689BC9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>
              <a:off x="9817777" y="1611811"/>
              <a:ext cx="1411075" cy="1295739"/>
            </a:xfrm>
            <a:prstGeom prst="line">
              <a:avLst/>
            </a:prstGeom>
            <a:ln w="317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2195A56-39B5-4EA1-C3CA-CF58BB750AB9}"/>
                </a:ext>
              </a:extLst>
            </p:cNvPr>
            <p:cNvSpPr/>
            <p:nvPr/>
          </p:nvSpPr>
          <p:spPr>
            <a:xfrm>
              <a:off x="8980353" y="812800"/>
              <a:ext cx="981103" cy="936100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10C684ED-B6EE-8C01-7533-90A1375194D5}"/>
                </a:ext>
              </a:extLst>
            </p:cNvPr>
            <p:cNvGrpSpPr/>
            <p:nvPr/>
          </p:nvGrpSpPr>
          <p:grpSpPr>
            <a:xfrm>
              <a:off x="9219045" y="942182"/>
              <a:ext cx="503717" cy="591256"/>
              <a:chOff x="5294399" y="5606344"/>
              <a:chExt cx="503717" cy="591256"/>
            </a:xfrm>
          </p:grpSpPr>
          <p:sp>
            <p:nvSpPr>
              <p:cNvPr id="38" name="立方体 37">
                <a:extLst>
                  <a:ext uri="{FF2B5EF4-FFF2-40B4-BE49-F238E27FC236}">
                    <a16:creationId xmlns:a16="http://schemas.microsoft.com/office/drawing/2014/main" id="{E5C0A26E-87EB-CE20-BFA2-80046899BD73}"/>
                  </a:ext>
                </a:extLst>
              </p:cNvPr>
              <p:cNvSpPr/>
              <p:nvPr/>
            </p:nvSpPr>
            <p:spPr>
              <a:xfrm>
                <a:off x="5294399" y="5606344"/>
                <a:ext cx="503717" cy="591256"/>
              </a:xfrm>
              <a:prstGeom prst="cub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星形: 五角 36">
                <a:extLst>
                  <a:ext uri="{FF2B5EF4-FFF2-40B4-BE49-F238E27FC236}">
                    <a16:creationId xmlns:a16="http://schemas.microsoft.com/office/drawing/2014/main" id="{71DF2074-6CAE-3A7B-0050-4F43FF4C6049}"/>
                  </a:ext>
                </a:extLst>
              </p:cNvPr>
              <p:cNvSpPr/>
              <p:nvPr/>
            </p:nvSpPr>
            <p:spPr>
              <a:xfrm>
                <a:off x="5294400" y="5701946"/>
                <a:ext cx="503716" cy="430924"/>
              </a:xfrm>
              <a:prstGeom prst="star5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8C1588F7-3670-4B77-75A7-EE255F7E7FD7}"/>
                </a:ext>
              </a:extLst>
            </p:cNvPr>
            <p:cNvSpPr txBox="1"/>
            <p:nvPr/>
          </p:nvSpPr>
          <p:spPr>
            <a:xfrm>
              <a:off x="7855902" y="5367802"/>
              <a:ext cx="33729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标红：视场内被检测到的特征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2590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67296FF-124C-68BA-26BB-9A8F5BDE7D4A}"/>
              </a:ext>
            </a:extLst>
          </p:cNvPr>
          <p:cNvSpPr txBox="1"/>
          <p:nvPr/>
        </p:nvSpPr>
        <p:spPr>
          <a:xfrm>
            <a:off x="2690049" y="1951672"/>
            <a:ext cx="6129152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sz="2800" dirty="0"/>
              <a:t>总结：</a:t>
            </a:r>
            <a:endParaRPr lang="en-US" altLang="zh-CN" sz="2800" dirty="0"/>
          </a:p>
          <a:p>
            <a:r>
              <a:rPr lang="zh-CN" altLang="en-US" sz="2800" dirty="0"/>
              <a:t>在精确的</a:t>
            </a:r>
            <a:r>
              <a:rPr lang="en-US" altLang="zh-CN" sz="2800" dirty="0"/>
              <a:t>retinotopy</a:t>
            </a:r>
            <a:r>
              <a:rPr lang="zh-CN" altLang="en-US" sz="2800" dirty="0"/>
              <a:t>投射下，为了能够在</a:t>
            </a:r>
            <a:r>
              <a:rPr lang="en-US" altLang="zh-CN" sz="2800" dirty="0"/>
              <a:t>V1</a:t>
            </a:r>
            <a:r>
              <a:rPr lang="zh-CN" altLang="en-US" sz="2800" dirty="0"/>
              <a:t>实现特征检测对视场的全覆盖：</a:t>
            </a:r>
            <a:endParaRPr lang="en-US" altLang="zh-CN" sz="2800" dirty="0"/>
          </a:p>
          <a:p>
            <a:pPr marL="342900" indent="-342900">
              <a:buAutoNum type="arabicPeriod"/>
            </a:pPr>
            <a:r>
              <a:rPr lang="zh-CN" altLang="en-US" sz="2800" dirty="0"/>
              <a:t>功能图需要具有一定的结构；</a:t>
            </a:r>
            <a:endParaRPr lang="en-US" altLang="zh-CN" sz="2800" dirty="0"/>
          </a:p>
          <a:p>
            <a:pPr marL="342900" indent="-342900">
              <a:buAutoNum type="arabicPeriod"/>
            </a:pPr>
            <a:r>
              <a:rPr lang="zh-CN" altLang="en-US" sz="2800" dirty="0"/>
              <a:t>不同功能图之间需要具有一定的几何关系，</a:t>
            </a:r>
            <a:r>
              <a:rPr lang="en-US" altLang="zh-CN" sz="2800" dirty="0"/>
              <a:t>e.g. </a:t>
            </a:r>
            <a:r>
              <a:rPr lang="zh-CN" altLang="en-US" sz="2800" dirty="0"/>
              <a:t>通过正交来对齐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CF44741-FFC5-4FEB-15C7-1BA380102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917" y="310915"/>
            <a:ext cx="6129152" cy="106593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FF3ECC0-703C-DF68-9989-D84A26029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133" y="1376854"/>
            <a:ext cx="2506137" cy="77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75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B25CFD2-A4A7-88DF-5AC7-F2EE03432F54}"/>
              </a:ext>
            </a:extLst>
          </p:cNvPr>
          <p:cNvSpPr txBox="1"/>
          <p:nvPr/>
        </p:nvSpPr>
        <p:spPr>
          <a:xfrm>
            <a:off x="1605495" y="944311"/>
            <a:ext cx="102548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用双光子钙成像明确刻画出猕猴</a:t>
            </a:r>
            <a:r>
              <a:rPr lang="en-US" altLang="zh-CN" dirty="0"/>
              <a:t>V1</a:t>
            </a:r>
            <a:r>
              <a:rPr lang="zh-CN" altLang="en-US" dirty="0"/>
              <a:t>中朝向图、空间频率图、眼优势图三者之间的关系：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系统性的揭示了空间频率图和眼优势图的轮廓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梯度具有相互平行的关系</a:t>
            </a:r>
            <a:r>
              <a:rPr lang="en-US" altLang="zh-CN" dirty="0">
                <a:solidFill>
                  <a:srgbClr val="FF0000"/>
                </a:solidFill>
              </a:rPr>
              <a:t>(C</a:t>
            </a:r>
            <a:r>
              <a:rPr lang="zh-CN" altLang="en-US" dirty="0">
                <a:solidFill>
                  <a:srgbClr val="FF0000"/>
                </a:solidFill>
              </a:rPr>
              <a:t>图</a:t>
            </a:r>
            <a:r>
              <a:rPr lang="en-US" altLang="zh-CN" dirty="0">
                <a:solidFill>
                  <a:srgbClr val="FF0000"/>
                </a:solidFill>
              </a:rPr>
              <a:t>) </a:t>
            </a:r>
            <a:r>
              <a:rPr lang="zh-CN" altLang="en-US" dirty="0">
                <a:solidFill>
                  <a:srgbClr val="FF0000"/>
                </a:solidFill>
              </a:rPr>
              <a:t>；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b="1" dirty="0">
                <a:solidFill>
                  <a:srgbClr val="7030A0"/>
                </a:solidFill>
              </a:rPr>
              <a:t>首次揭示了偏好高空间频率的细胞与对双眼敏感的区域对齐</a:t>
            </a:r>
            <a:r>
              <a:rPr lang="en-US" altLang="zh-CN" b="1" dirty="0">
                <a:solidFill>
                  <a:srgbClr val="7030A0"/>
                </a:solidFill>
              </a:rPr>
              <a:t>(C</a:t>
            </a:r>
            <a:r>
              <a:rPr lang="zh-CN" altLang="en-US" b="1" dirty="0">
                <a:solidFill>
                  <a:srgbClr val="7030A0"/>
                </a:solidFill>
              </a:rPr>
              <a:t>和</a:t>
            </a:r>
            <a:r>
              <a:rPr lang="en-US" altLang="zh-CN" b="1" dirty="0">
                <a:solidFill>
                  <a:srgbClr val="7030A0"/>
                </a:solidFill>
              </a:rPr>
              <a:t>D</a:t>
            </a:r>
            <a:r>
              <a:rPr lang="zh-CN" altLang="en-US" b="1" dirty="0">
                <a:solidFill>
                  <a:srgbClr val="7030A0"/>
                </a:solidFill>
              </a:rPr>
              <a:t>图</a:t>
            </a:r>
            <a:r>
              <a:rPr lang="en-US" altLang="zh-CN" b="1" dirty="0">
                <a:solidFill>
                  <a:srgbClr val="7030A0"/>
                </a:solidFill>
              </a:rPr>
              <a:t>)</a:t>
            </a:r>
            <a:r>
              <a:rPr lang="zh-CN" altLang="en-US" b="1" dirty="0">
                <a:solidFill>
                  <a:srgbClr val="7030A0"/>
                </a:solidFill>
              </a:rPr>
              <a:t>；</a:t>
            </a:r>
            <a:endParaRPr lang="en-US" altLang="zh-CN" b="1" dirty="0">
              <a:solidFill>
                <a:srgbClr val="7030A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6621DD-9619-139F-EB42-D2D898D48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99" y="163772"/>
            <a:ext cx="4386999" cy="76295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ADF3D77-3A17-79F3-02AC-BB86D1036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816" y="296038"/>
            <a:ext cx="1768368" cy="548804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052FD88E-6B02-ABA8-8EB5-796F2FFEDE2C}"/>
              </a:ext>
            </a:extLst>
          </p:cNvPr>
          <p:cNvGrpSpPr/>
          <p:nvPr/>
        </p:nvGrpSpPr>
        <p:grpSpPr>
          <a:xfrm>
            <a:off x="241078" y="1986228"/>
            <a:ext cx="11716443" cy="3969502"/>
            <a:chOff x="170755" y="886883"/>
            <a:chExt cx="11716443" cy="396950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4178642-B730-7380-1456-A6F4149EC1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310"/>
            <a:stretch/>
          </p:blipFill>
          <p:spPr>
            <a:xfrm>
              <a:off x="170755" y="926728"/>
              <a:ext cx="11619261" cy="388761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B29E967-96F5-D4FE-555B-77094561E410}"/>
                </a:ext>
              </a:extLst>
            </p:cNvPr>
            <p:cNvSpPr/>
            <p:nvPr/>
          </p:nvSpPr>
          <p:spPr>
            <a:xfrm>
              <a:off x="6095999" y="886883"/>
              <a:ext cx="5791199" cy="3969502"/>
            </a:xfrm>
            <a:prstGeom prst="rect">
              <a:avLst/>
            </a:prstGeom>
            <a:noFill/>
            <a:ln w="3492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D68B02D-DF11-BC67-FD2D-4D36C54715BC}"/>
              </a:ext>
            </a:extLst>
          </p:cNvPr>
          <p:cNvSpPr txBox="1"/>
          <p:nvPr/>
        </p:nvSpPr>
        <p:spPr>
          <a:xfrm>
            <a:off x="478399" y="5953534"/>
            <a:ext cx="27794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朝向图与空间频率图正交对齐</a:t>
            </a:r>
            <a:r>
              <a:rPr lang="en-US" altLang="zh-CN" dirty="0"/>
              <a:t>-</a:t>
            </a:r>
            <a:r>
              <a:rPr lang="zh-CN" altLang="en-US" dirty="0"/>
              <a:t>与</a:t>
            </a:r>
            <a:r>
              <a:rPr lang="en-US" altLang="zh-CN" dirty="0"/>
              <a:t>2012</a:t>
            </a:r>
            <a:r>
              <a:rPr lang="zh-CN" altLang="en-US" dirty="0"/>
              <a:t>实验一致</a:t>
            </a:r>
          </a:p>
        </p:txBody>
      </p:sp>
    </p:spTree>
    <p:extLst>
      <p:ext uri="{BB962C8B-B14F-4D97-AF65-F5344CB8AC3E}">
        <p14:creationId xmlns:p14="http://schemas.microsoft.com/office/powerpoint/2010/main" val="780301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1623</Words>
  <Application>Microsoft Office PowerPoint</Application>
  <PresentationFormat>宽屏</PresentationFormat>
  <Paragraphs>152</Paragraphs>
  <Slides>27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2" baseType="lpstr">
      <vt:lpstr>等线</vt:lpstr>
      <vt:lpstr>等线 Light</vt:lpstr>
      <vt:lpstr>Arial</vt:lpstr>
      <vt:lpstr>Wingdings</vt:lpstr>
      <vt:lpstr>Office 主题​​</vt:lpstr>
      <vt:lpstr>灵长类V1调研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附录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灵长类V1调研</dc:title>
  <dc:creator>jessiechen0102@outlook.com</dc:creator>
  <cp:lastModifiedBy>jessiechen0102@outlook.com</cp:lastModifiedBy>
  <cp:revision>92</cp:revision>
  <dcterms:created xsi:type="dcterms:W3CDTF">2022-06-27T01:30:24Z</dcterms:created>
  <dcterms:modified xsi:type="dcterms:W3CDTF">2022-06-27T12:31:04Z</dcterms:modified>
</cp:coreProperties>
</file>

<file path=docProps/thumbnail.jpeg>
</file>